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0" r:id="rId1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438E"/>
    <a:srgbClr val="144380"/>
    <a:srgbClr val="183D8C"/>
    <a:srgbClr val="283D8C"/>
    <a:srgbClr val="28489C"/>
    <a:srgbClr val="0C4DA2"/>
    <a:srgbClr val="023093"/>
    <a:srgbClr val="02308C"/>
    <a:srgbClr val="023088"/>
    <a:srgbClr val="0C4D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95271" autoAdjust="0"/>
  </p:normalViewPr>
  <p:slideViewPr>
    <p:cSldViewPr>
      <p:cViewPr>
        <p:scale>
          <a:sx n="100" d="100"/>
          <a:sy n="100" d="100"/>
        </p:scale>
        <p:origin x="-1944" y="-4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C047-3C4A-4B04-A882-857CF0EA8982}" type="datetimeFigureOut">
              <a:rPr lang="en-IE" smtClean="0"/>
              <a:t>17/03/2017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0927-6A75-4EF0-898B-F3BE27AFB1F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42144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C047-3C4A-4B04-A882-857CF0EA8982}" type="datetimeFigureOut">
              <a:rPr lang="en-IE" smtClean="0"/>
              <a:t>17/03/2017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0927-6A75-4EF0-898B-F3BE27AFB1F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78136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C047-3C4A-4B04-A882-857CF0EA8982}" type="datetimeFigureOut">
              <a:rPr lang="en-IE" smtClean="0"/>
              <a:t>17/03/2017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0927-6A75-4EF0-898B-F3BE27AFB1F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436055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0600B5-A75E-44EF-8FB8-2BE108060FF2}" type="slidenum">
              <a:rPr lang="en-IE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67507420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C047-3C4A-4B04-A882-857CF0EA8982}" type="datetimeFigureOut">
              <a:rPr lang="en-IE" smtClean="0"/>
              <a:t>17/03/2017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0927-6A75-4EF0-898B-F3BE27AFB1F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81720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C047-3C4A-4B04-A882-857CF0EA8982}" type="datetimeFigureOut">
              <a:rPr lang="en-IE" smtClean="0"/>
              <a:t>17/03/2017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0927-6A75-4EF0-898B-F3BE27AFB1F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69074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C047-3C4A-4B04-A882-857CF0EA8982}" type="datetimeFigureOut">
              <a:rPr lang="en-IE" smtClean="0"/>
              <a:t>17/03/2017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0927-6A75-4EF0-898B-F3BE27AFB1F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98531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C047-3C4A-4B04-A882-857CF0EA8982}" type="datetimeFigureOut">
              <a:rPr lang="en-IE" smtClean="0"/>
              <a:t>17/03/2017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0927-6A75-4EF0-898B-F3BE27AFB1F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69496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C047-3C4A-4B04-A882-857CF0EA8982}" type="datetimeFigureOut">
              <a:rPr lang="en-IE" smtClean="0"/>
              <a:t>17/03/2017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0927-6A75-4EF0-898B-F3BE27AFB1F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98342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C047-3C4A-4B04-A882-857CF0EA8982}" type="datetimeFigureOut">
              <a:rPr lang="en-IE" smtClean="0"/>
              <a:t>17/03/2017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0927-6A75-4EF0-898B-F3BE27AFB1F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90858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C047-3C4A-4B04-A882-857CF0EA8982}" type="datetimeFigureOut">
              <a:rPr lang="en-IE" smtClean="0"/>
              <a:t>17/03/2017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0927-6A75-4EF0-898B-F3BE27AFB1F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47283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C047-3C4A-4B04-A882-857CF0EA8982}" type="datetimeFigureOut">
              <a:rPr lang="en-IE" smtClean="0"/>
              <a:t>17/03/2017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0927-6A75-4EF0-898B-F3BE27AFB1F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04917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C047-3C4A-4B04-A882-857CF0EA8982}" type="datetimeFigureOut">
              <a:rPr lang="en-IE" smtClean="0"/>
              <a:t>17/03/2017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80927-6A75-4EF0-898B-F3BE27AFB1F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8471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1043608" y="2937414"/>
            <a:ext cx="7560840" cy="5339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2185" b="1" smtClean="0">
                <a:solidFill>
                  <a:srgbClr val="034EA2"/>
                </a:solidFill>
                <a:latin typeface="Arial"/>
              </a:rPr>
              <a:t>I CITTADINI EUROPEI E LA PROPRIETÀ INTELLETTUALE</a:t>
            </a:r>
            <a:endParaRPr lang="it-IT" sz="2185" b="1">
              <a:solidFill>
                <a:srgbClr val="034EA2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7" name="Title 3"/>
          <p:cNvSpPr txBox="1"/>
          <p:nvPr/>
        </p:nvSpPr>
        <p:spPr>
          <a:xfrm>
            <a:off x="1331640" y="3729502"/>
            <a:ext cx="7416824" cy="5339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t-IT" sz="1800">
                <a:solidFill>
                  <a:srgbClr val="034EA2"/>
                </a:solidFill>
                <a:latin typeface="Open Sans Light" panose="020B0306030504020204" pitchFamily="34" charset="0"/>
              </a:rPr>
              <a:t>PERCEZIONE, CONSAPEVOLEZZA E COMPORTAMENTO </a:t>
            </a:r>
          </a:p>
          <a:p>
            <a:pPr algn="r"/>
            <a:r>
              <a:rPr lang="it-IT" sz="1800" smtClean="0">
                <a:solidFill>
                  <a:srgbClr val="034EA2"/>
                </a:solidFill>
                <a:latin typeface="Open Sans Light" panose="020B0306030504020204" pitchFamily="34" charset="0"/>
              </a:rPr>
              <a:t>Marzo 2017</a:t>
            </a:r>
            <a:endParaRPr lang="it-IT" sz="1800">
              <a:solidFill>
                <a:srgbClr val="034EA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58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9"/>
          <p:cNvGrpSpPr/>
          <p:nvPr/>
        </p:nvGrpSpPr>
        <p:grpSpPr>
          <a:xfrm>
            <a:off x="683568" y="2197684"/>
            <a:ext cx="1435392" cy="1435392"/>
            <a:chOff x="2255831" y="2043014"/>
            <a:chExt cx="1718956" cy="1718956"/>
          </a:xfrm>
        </p:grpSpPr>
        <p:sp>
          <p:nvSpPr>
            <p:cNvPr id="8" name="Elipse 25"/>
            <p:cNvSpPr/>
            <p:nvPr/>
          </p:nvSpPr>
          <p:spPr>
            <a:xfrm>
              <a:off x="2255831" y="2043014"/>
              <a:ext cx="1718956" cy="1718956"/>
            </a:xfrm>
            <a:prstGeom prst="ellipse">
              <a:avLst/>
            </a:prstGeom>
            <a:solidFill>
              <a:srgbClr val="C680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9" name="Circular 8"/>
            <p:cNvSpPr/>
            <p:nvPr/>
          </p:nvSpPr>
          <p:spPr>
            <a:xfrm>
              <a:off x="2255831" y="2043014"/>
              <a:ext cx="1718956" cy="1718956"/>
            </a:xfrm>
            <a:prstGeom prst="pie">
              <a:avLst>
                <a:gd name="adj1" fmla="val 15377903"/>
                <a:gd name="adj2" fmla="val 1620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solidFill>
                  <a:schemeClr val="tx1"/>
                </a:solidFill>
              </a:endParaRPr>
            </a:p>
          </p:txBody>
        </p:sp>
        <p:sp>
          <p:nvSpPr>
            <p:cNvPr id="10" name="Elipse 2"/>
            <p:cNvSpPr/>
            <p:nvPr/>
          </p:nvSpPr>
          <p:spPr>
            <a:xfrm>
              <a:off x="2571228" y="2374370"/>
              <a:ext cx="1056244" cy="1056244"/>
            </a:xfrm>
            <a:prstGeom prst="ellipse">
              <a:avLst/>
            </a:prstGeom>
            <a:solidFill>
              <a:schemeClr val="bg1">
                <a:alpha val="5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sp>
        <p:nvSpPr>
          <p:cNvPr id="11" name="CuadroTexto 7"/>
          <p:cNvSpPr txBox="1"/>
          <p:nvPr/>
        </p:nvSpPr>
        <p:spPr>
          <a:xfrm>
            <a:off x="649609" y="4507157"/>
            <a:ext cx="210997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34EA2"/>
                </a:solidFill>
                <a:latin typeface="Arial"/>
              </a:rPr>
              <a:t>degli intervistati ritiene che sia </a:t>
            </a:r>
            <a:r>
              <a:rPr lang="it-IT" sz="1400" b="1" dirty="0">
                <a:solidFill>
                  <a:srgbClr val="034EA2"/>
                </a:solidFill>
                <a:latin typeface="Arial"/>
              </a:rPr>
              <a:t>importante che inventori, creatori e artisti</a:t>
            </a:r>
            <a:r>
              <a:rPr lang="it-IT" sz="1400" dirty="0">
                <a:solidFill>
                  <a:srgbClr val="034EA2"/>
                </a:solidFill>
                <a:latin typeface="Arial"/>
              </a:rPr>
              <a:t> </a:t>
            </a:r>
            <a:r>
              <a:rPr lang="it-IT" sz="1400" b="1" dirty="0">
                <a:solidFill>
                  <a:srgbClr val="034EA2"/>
                </a:solidFill>
                <a:latin typeface="Arial"/>
              </a:rPr>
              <a:t>possano proteggere i loro diritti</a:t>
            </a:r>
            <a:r>
              <a:rPr lang="it-IT" sz="1400" dirty="0">
                <a:solidFill>
                  <a:srgbClr val="034EA2"/>
                </a:solidFill>
                <a:latin typeface="Arial"/>
              </a:rPr>
              <a:t> e siano remunerati per il loro lavoro.</a:t>
            </a:r>
            <a:endParaRPr lang="it-IT" sz="1400" dirty="0">
              <a:solidFill>
                <a:srgbClr val="034EA2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2" name="CuadroTexto 18"/>
          <p:cNvSpPr txBox="1"/>
          <p:nvPr/>
        </p:nvSpPr>
        <p:spPr>
          <a:xfrm>
            <a:off x="6515924" y="4509120"/>
            <a:ext cx="17281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>
                <a:solidFill>
                  <a:srgbClr val="034EA2"/>
                </a:solidFill>
                <a:latin typeface="Arial"/>
              </a:rPr>
              <a:t>degli intervistati ritiene che</a:t>
            </a:r>
            <a:r>
              <a:rPr lang="it-IT" sz="1400" b="1">
                <a:solidFill>
                  <a:srgbClr val="034EA2"/>
                </a:solidFill>
                <a:latin typeface="Arial"/>
              </a:rPr>
              <a:t> l’acquisto di merce contraffatta danneggi aziende e posti di lavoro</a:t>
            </a:r>
            <a:r>
              <a:rPr lang="it-IT" sz="1400">
                <a:solidFill>
                  <a:srgbClr val="034EA2"/>
                </a:solidFill>
                <a:latin typeface="Arial"/>
              </a:rPr>
              <a:t>.</a:t>
            </a:r>
            <a:endParaRPr lang="it-IT" sz="1400">
              <a:solidFill>
                <a:srgbClr val="034EA2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3" name="CuadroTexto 24"/>
          <p:cNvSpPr txBox="1"/>
          <p:nvPr/>
        </p:nvSpPr>
        <p:spPr>
          <a:xfrm>
            <a:off x="3461037" y="4505190"/>
            <a:ext cx="208876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>
                <a:solidFill>
                  <a:srgbClr val="034EA2"/>
                </a:solidFill>
                <a:latin typeface="Arial"/>
              </a:rPr>
              <a:t>degli intervistati ritiene che</a:t>
            </a:r>
            <a:r>
              <a:rPr lang="it-IT" sz="1400" b="1">
                <a:solidFill>
                  <a:srgbClr val="034EA2"/>
                </a:solidFill>
                <a:latin typeface="Arial"/>
              </a:rPr>
              <a:t> nulla possa giustificare l’acquisto di merci contraffatte</a:t>
            </a:r>
            <a:r>
              <a:rPr lang="it-IT" sz="1400">
                <a:solidFill>
                  <a:srgbClr val="034EA2"/>
                </a:solidFill>
                <a:latin typeface="Arial"/>
              </a:rPr>
              <a:t>.</a:t>
            </a:r>
            <a:endParaRPr lang="it-IT" sz="1400">
              <a:solidFill>
                <a:srgbClr val="034EA2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4" name="Rectangle 6"/>
          <p:cNvSpPr/>
          <p:nvPr/>
        </p:nvSpPr>
        <p:spPr>
          <a:xfrm>
            <a:off x="1365595" y="3738239"/>
            <a:ext cx="13716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024DA1"/>
                </a:solidFill>
                <a:latin typeface="Arial"/>
              </a:rPr>
              <a:t>97</a:t>
            </a:r>
            <a:r>
              <a:rPr lang="it-IT" sz="3200" b="1" dirty="0" smtClean="0">
                <a:solidFill>
                  <a:srgbClr val="024DA1"/>
                </a:solidFill>
                <a:latin typeface="Arial"/>
              </a:rPr>
              <a:t>%</a:t>
            </a:r>
            <a:endParaRPr lang="it-IT" sz="3200" dirty="0">
              <a:solidFill>
                <a:srgbClr val="024DA1"/>
              </a:solidFill>
              <a:latin typeface="Arial"/>
              <a:ea typeface="Open Sans" charset="0"/>
              <a:cs typeface="Arial"/>
            </a:endParaRPr>
          </a:p>
        </p:txBody>
      </p:sp>
      <p:sp>
        <p:nvSpPr>
          <p:cNvPr id="15" name="Rectangle 6"/>
          <p:cNvSpPr/>
          <p:nvPr/>
        </p:nvSpPr>
        <p:spPr>
          <a:xfrm>
            <a:off x="4249344" y="3760961"/>
            <a:ext cx="13716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024DA1"/>
                </a:solidFill>
                <a:latin typeface="Arial"/>
              </a:rPr>
              <a:t>70</a:t>
            </a:r>
            <a:r>
              <a:rPr lang="it-IT" sz="3200" b="1" dirty="0" smtClean="0">
                <a:solidFill>
                  <a:srgbClr val="024DA1"/>
                </a:solidFill>
                <a:latin typeface="Arial"/>
              </a:rPr>
              <a:t>%</a:t>
            </a:r>
            <a:endParaRPr lang="it-IT" sz="3200" dirty="0">
              <a:solidFill>
                <a:srgbClr val="024DA1"/>
              </a:solidFill>
              <a:latin typeface="Arial"/>
              <a:ea typeface="Open Sans" charset="0"/>
              <a:cs typeface="Arial"/>
            </a:endParaRPr>
          </a:p>
        </p:txBody>
      </p:sp>
      <p:sp>
        <p:nvSpPr>
          <p:cNvPr id="16" name="Rectangle 6"/>
          <p:cNvSpPr/>
          <p:nvPr/>
        </p:nvSpPr>
        <p:spPr>
          <a:xfrm>
            <a:off x="7203490" y="3766889"/>
            <a:ext cx="13716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024DA1"/>
                </a:solidFill>
                <a:latin typeface="Arial"/>
              </a:rPr>
              <a:t>78</a:t>
            </a:r>
            <a:r>
              <a:rPr lang="it-IT" sz="3200" b="1" dirty="0" smtClean="0">
                <a:solidFill>
                  <a:srgbClr val="024DA1"/>
                </a:solidFill>
                <a:latin typeface="Arial"/>
              </a:rPr>
              <a:t>%</a:t>
            </a:r>
            <a:endParaRPr lang="it-IT" sz="3200" dirty="0">
              <a:solidFill>
                <a:srgbClr val="024DA1"/>
              </a:solidFill>
              <a:latin typeface="Arial"/>
              <a:ea typeface="Open Sans" charset="0"/>
              <a:cs typeface="Arial"/>
            </a:endParaRPr>
          </a:p>
        </p:txBody>
      </p:sp>
      <p:grpSp>
        <p:nvGrpSpPr>
          <p:cNvPr id="17" name="Agrupar 33"/>
          <p:cNvGrpSpPr/>
          <p:nvPr/>
        </p:nvGrpSpPr>
        <p:grpSpPr>
          <a:xfrm>
            <a:off x="6592992" y="2197684"/>
            <a:ext cx="1435392" cy="1435392"/>
            <a:chOff x="2255831" y="2043014"/>
            <a:chExt cx="1718956" cy="1718956"/>
          </a:xfrm>
        </p:grpSpPr>
        <p:sp>
          <p:nvSpPr>
            <p:cNvPr id="18" name="Elipse 34"/>
            <p:cNvSpPr/>
            <p:nvPr/>
          </p:nvSpPr>
          <p:spPr>
            <a:xfrm>
              <a:off x="2255831" y="2043014"/>
              <a:ext cx="1718956" cy="1718956"/>
            </a:xfrm>
            <a:prstGeom prst="ellipse">
              <a:avLst/>
            </a:prstGeom>
            <a:solidFill>
              <a:srgbClr val="C680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9" name="Circular 35"/>
            <p:cNvSpPr/>
            <p:nvPr/>
          </p:nvSpPr>
          <p:spPr>
            <a:xfrm>
              <a:off x="2255831" y="2043014"/>
              <a:ext cx="1718956" cy="1718956"/>
            </a:xfrm>
            <a:prstGeom prst="pie">
              <a:avLst>
                <a:gd name="adj1" fmla="val 11443604"/>
                <a:gd name="adj2" fmla="val 1620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solidFill>
                  <a:schemeClr val="tx1"/>
                </a:solidFill>
              </a:endParaRPr>
            </a:p>
          </p:txBody>
        </p:sp>
        <p:sp>
          <p:nvSpPr>
            <p:cNvPr id="20" name="Elipse 36"/>
            <p:cNvSpPr/>
            <p:nvPr/>
          </p:nvSpPr>
          <p:spPr>
            <a:xfrm>
              <a:off x="2571228" y="2374370"/>
              <a:ext cx="1056244" cy="1056244"/>
            </a:xfrm>
            <a:prstGeom prst="ellipse">
              <a:avLst/>
            </a:prstGeom>
            <a:solidFill>
              <a:schemeClr val="bg1">
                <a:alpha val="5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cxnSp>
        <p:nvCxnSpPr>
          <p:cNvPr id="21" name="Conector recto 11"/>
          <p:cNvCxnSpPr/>
          <p:nvPr/>
        </p:nvCxnSpPr>
        <p:spPr>
          <a:xfrm flipH="1">
            <a:off x="3059832" y="1919637"/>
            <a:ext cx="0" cy="3900507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7139" y="3824181"/>
            <a:ext cx="583900" cy="583900"/>
          </a:xfrm>
          <a:prstGeom prst="rect">
            <a:avLst/>
          </a:prstGeom>
        </p:spPr>
      </p:pic>
      <p:cxnSp>
        <p:nvCxnSpPr>
          <p:cNvPr id="23" name="Conector recto 38"/>
          <p:cNvCxnSpPr/>
          <p:nvPr/>
        </p:nvCxnSpPr>
        <p:spPr>
          <a:xfrm flipH="1">
            <a:off x="6084168" y="1919637"/>
            <a:ext cx="0" cy="3900507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6"/>
          <p:cNvSpPr/>
          <p:nvPr/>
        </p:nvSpPr>
        <p:spPr bwMode="auto">
          <a:xfrm>
            <a:off x="683568" y="433239"/>
            <a:ext cx="8072070" cy="44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>
              <a:defRPr/>
            </a:pPr>
            <a:r>
              <a:rPr lang="it-IT" sz="1100" spc="-7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sym typeface="Helvetica Neue UltraLight"/>
              </a:rPr>
              <a:t>I CITTADINI EUROPEI E LA PROPRIETÀ INTELLETTUALE: PERCEZIONE, CONSAPEVOLEZZA E COMPORTAMENTO </a:t>
            </a:r>
            <a:endParaRPr lang="it-IT" sz="1100" spc="-71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Arial"/>
              <a:cs typeface="Arial"/>
              <a:sym typeface="Helvetica Neue UltraLight"/>
            </a:endParaRPr>
          </a:p>
        </p:txBody>
      </p:sp>
      <p:sp>
        <p:nvSpPr>
          <p:cNvPr id="25" name="Rectangle 8"/>
          <p:cNvSpPr/>
          <p:nvPr/>
        </p:nvSpPr>
        <p:spPr bwMode="auto">
          <a:xfrm>
            <a:off x="718185" y="980728"/>
            <a:ext cx="8030279" cy="360040"/>
          </a:xfrm>
          <a:prstGeom prst="rect">
            <a:avLst/>
          </a:prstGeom>
          <a:solidFill>
            <a:srgbClr val="183D8C"/>
          </a:solidFill>
          <a:ln>
            <a:noFill/>
          </a:ln>
          <a:extLst/>
        </p:spPr>
        <p:txBody>
          <a:bodyPr lIns="0" tIns="0" rIns="0" bIns="0" anchor="ctr"/>
          <a:lstStyle/>
          <a:p>
            <a:pPr marL="85725"/>
            <a:r>
              <a:rPr lang="it-IT" sz="1600" b="1" smtClean="0">
                <a:solidFill>
                  <a:schemeClr val="bg1"/>
                </a:solidFill>
                <a:latin typeface="Arial"/>
              </a:rPr>
              <a:t>SUPPORTO DIFFUSO PER I DPI TRA I CITTADINI EUROPEI</a:t>
            </a:r>
            <a:endParaRPr lang="it-IT" sz="1600" b="1">
              <a:latin typeface="Arial"/>
              <a:ea typeface="Arial"/>
              <a:cs typeface="Arial"/>
            </a:endParaRPr>
          </a:p>
        </p:txBody>
      </p:sp>
      <p:pic>
        <p:nvPicPr>
          <p:cNvPr id="26" name="Imagen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5767" y="3824181"/>
            <a:ext cx="583900" cy="583900"/>
          </a:xfrm>
          <a:prstGeom prst="rect">
            <a:avLst/>
          </a:prstGeom>
        </p:spPr>
      </p:pic>
      <p:grpSp>
        <p:nvGrpSpPr>
          <p:cNvPr id="27" name="Agrupar 41"/>
          <p:cNvGrpSpPr/>
          <p:nvPr/>
        </p:nvGrpSpPr>
        <p:grpSpPr>
          <a:xfrm>
            <a:off x="3785571" y="2197684"/>
            <a:ext cx="1435392" cy="1435392"/>
            <a:chOff x="2255831" y="2043014"/>
            <a:chExt cx="1718956" cy="1718956"/>
          </a:xfrm>
        </p:grpSpPr>
        <p:sp>
          <p:nvSpPr>
            <p:cNvPr id="28" name="Elipse 42"/>
            <p:cNvSpPr/>
            <p:nvPr/>
          </p:nvSpPr>
          <p:spPr>
            <a:xfrm>
              <a:off x="2255831" y="2043014"/>
              <a:ext cx="1718956" cy="1718956"/>
            </a:xfrm>
            <a:prstGeom prst="ellipse">
              <a:avLst/>
            </a:prstGeom>
            <a:solidFill>
              <a:srgbClr val="C680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9" name="Circular 43"/>
            <p:cNvSpPr/>
            <p:nvPr/>
          </p:nvSpPr>
          <p:spPr>
            <a:xfrm>
              <a:off x="2255831" y="2043014"/>
              <a:ext cx="1718956" cy="1718956"/>
            </a:xfrm>
            <a:prstGeom prst="pie">
              <a:avLst>
                <a:gd name="adj1" fmla="val 9372645"/>
                <a:gd name="adj2" fmla="val 1620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solidFill>
                  <a:schemeClr val="tx1"/>
                </a:solidFill>
              </a:endParaRPr>
            </a:p>
          </p:txBody>
        </p:sp>
        <p:sp>
          <p:nvSpPr>
            <p:cNvPr id="30" name="Elipse 44"/>
            <p:cNvSpPr/>
            <p:nvPr/>
          </p:nvSpPr>
          <p:spPr>
            <a:xfrm>
              <a:off x="2571228" y="2374370"/>
              <a:ext cx="1056244" cy="1056244"/>
            </a:xfrm>
            <a:prstGeom prst="ellipse">
              <a:avLst/>
            </a:prstGeom>
            <a:solidFill>
              <a:schemeClr val="bg1">
                <a:alpha val="5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pic>
        <p:nvPicPr>
          <p:cNvPr id="31" name="Imagen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3824181"/>
            <a:ext cx="583900" cy="58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10971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4"/>
          <p:cNvSpPr/>
          <p:nvPr/>
        </p:nvSpPr>
        <p:spPr>
          <a:xfrm>
            <a:off x="5168708" y="3586280"/>
            <a:ext cx="3579755" cy="1442137"/>
          </a:xfrm>
          <a:custGeom>
            <a:avLst/>
            <a:gdLst>
              <a:gd name="connsiteX0" fmla="*/ 0 w 4147283"/>
              <a:gd name="connsiteY0" fmla="*/ 275802 h 1800729"/>
              <a:gd name="connsiteX1" fmla="*/ 1468973 w 4147283"/>
              <a:gd name="connsiteY1" fmla="*/ 273605 h 1800729"/>
              <a:gd name="connsiteX2" fmla="*/ 1983379 w 4147283"/>
              <a:gd name="connsiteY2" fmla="*/ 15 h 1800729"/>
              <a:gd name="connsiteX3" fmla="*/ 2576587 w 4147283"/>
              <a:gd name="connsiteY3" fmla="*/ 285751 h 1800729"/>
              <a:gd name="connsiteX4" fmla="*/ 4147283 w 4147283"/>
              <a:gd name="connsiteY4" fmla="*/ 274330 h 1800729"/>
              <a:gd name="connsiteX5" fmla="*/ 4136648 w 4147283"/>
              <a:gd name="connsiteY5" fmla="*/ 1794702 h 1800729"/>
              <a:gd name="connsiteX6" fmla="*/ 0 w 4147283"/>
              <a:gd name="connsiteY6" fmla="*/ 1800729 h 1800729"/>
              <a:gd name="connsiteX7" fmla="*/ 0 w 4147283"/>
              <a:gd name="connsiteY7" fmla="*/ 275802 h 1800729"/>
              <a:gd name="connsiteX8" fmla="*/ 0 w 8030278"/>
              <a:gd name="connsiteY8" fmla="*/ 242360 h 1768265"/>
              <a:gd name="connsiteX9" fmla="*/ 0 w 8030278"/>
              <a:gd name="connsiteY9" fmla="*/ 242360 h 1768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7283" h="1800729">
                <a:moveTo>
                  <a:pt x="0" y="275802"/>
                </a:moveTo>
                <a:lnTo>
                  <a:pt x="1468973" y="273605"/>
                </a:lnTo>
                <a:cubicBezTo>
                  <a:pt x="1447395" y="273605"/>
                  <a:pt x="1695913" y="132169"/>
                  <a:pt x="1983379" y="15"/>
                </a:cubicBezTo>
                <a:cubicBezTo>
                  <a:pt x="1980014" y="-2330"/>
                  <a:pt x="2565445" y="265871"/>
                  <a:pt x="2576587" y="285751"/>
                </a:cubicBezTo>
                <a:cubicBezTo>
                  <a:pt x="2546704" y="283509"/>
                  <a:pt x="3623718" y="278137"/>
                  <a:pt x="4147283" y="274330"/>
                </a:cubicBezTo>
                <a:cubicBezTo>
                  <a:pt x="4146386" y="788126"/>
                  <a:pt x="4137545" y="1280906"/>
                  <a:pt x="4136648" y="1794702"/>
                </a:cubicBezTo>
                <a:lnTo>
                  <a:pt x="0" y="1800729"/>
                </a:lnTo>
                <a:lnTo>
                  <a:pt x="0" y="27580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" name="Rectángulo 4"/>
          <p:cNvSpPr/>
          <p:nvPr/>
        </p:nvSpPr>
        <p:spPr>
          <a:xfrm>
            <a:off x="718185" y="3586280"/>
            <a:ext cx="3626025" cy="1442137"/>
          </a:xfrm>
          <a:custGeom>
            <a:avLst/>
            <a:gdLst>
              <a:gd name="connsiteX0" fmla="*/ 0 w 4147283"/>
              <a:gd name="connsiteY0" fmla="*/ 275802 h 1800729"/>
              <a:gd name="connsiteX1" fmla="*/ 1468973 w 4147283"/>
              <a:gd name="connsiteY1" fmla="*/ 273605 h 1800729"/>
              <a:gd name="connsiteX2" fmla="*/ 1983379 w 4147283"/>
              <a:gd name="connsiteY2" fmla="*/ 15 h 1800729"/>
              <a:gd name="connsiteX3" fmla="*/ 2576587 w 4147283"/>
              <a:gd name="connsiteY3" fmla="*/ 285751 h 1800729"/>
              <a:gd name="connsiteX4" fmla="*/ 4147283 w 4147283"/>
              <a:gd name="connsiteY4" fmla="*/ 274330 h 1800729"/>
              <a:gd name="connsiteX5" fmla="*/ 4136648 w 4147283"/>
              <a:gd name="connsiteY5" fmla="*/ 1794702 h 1800729"/>
              <a:gd name="connsiteX6" fmla="*/ 0 w 4147283"/>
              <a:gd name="connsiteY6" fmla="*/ 1800729 h 1800729"/>
              <a:gd name="connsiteX7" fmla="*/ 0 w 4147283"/>
              <a:gd name="connsiteY7" fmla="*/ 275802 h 1800729"/>
              <a:gd name="connsiteX8" fmla="*/ 0 w 8030278"/>
              <a:gd name="connsiteY8" fmla="*/ 242360 h 1768265"/>
              <a:gd name="connsiteX9" fmla="*/ 0 w 8030278"/>
              <a:gd name="connsiteY9" fmla="*/ 242360 h 1768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7283" h="1800729">
                <a:moveTo>
                  <a:pt x="0" y="275802"/>
                </a:moveTo>
                <a:lnTo>
                  <a:pt x="1468973" y="273605"/>
                </a:lnTo>
                <a:cubicBezTo>
                  <a:pt x="1447395" y="273605"/>
                  <a:pt x="1695913" y="132169"/>
                  <a:pt x="1983379" y="15"/>
                </a:cubicBezTo>
                <a:cubicBezTo>
                  <a:pt x="1980014" y="-2330"/>
                  <a:pt x="2565445" y="265871"/>
                  <a:pt x="2576587" y="285751"/>
                </a:cubicBezTo>
                <a:cubicBezTo>
                  <a:pt x="2546704" y="283509"/>
                  <a:pt x="3623718" y="278137"/>
                  <a:pt x="4147283" y="274330"/>
                </a:cubicBezTo>
                <a:cubicBezTo>
                  <a:pt x="4146386" y="788126"/>
                  <a:pt x="4137545" y="1280906"/>
                  <a:pt x="4136648" y="1794702"/>
                </a:cubicBezTo>
                <a:lnTo>
                  <a:pt x="0" y="1800729"/>
                </a:lnTo>
                <a:lnTo>
                  <a:pt x="0" y="27580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" name="Rectangle 8"/>
          <p:cNvSpPr/>
          <p:nvPr/>
        </p:nvSpPr>
        <p:spPr bwMode="auto">
          <a:xfrm>
            <a:off x="718185" y="5571021"/>
            <a:ext cx="1117511" cy="931082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  <a:extLst/>
        </p:spPr>
        <p:txBody>
          <a:bodyPr lIns="0" tIns="0" rIns="0" bIns="0" anchor="ctr"/>
          <a:lstStyle/>
          <a:p>
            <a:pPr marL="85725"/>
            <a:r>
              <a:rPr lang="it-IT" sz="1400" b="1">
                <a:solidFill>
                  <a:srgbClr val="024DA1"/>
                </a:solidFill>
                <a:latin typeface="Arial"/>
              </a:rPr>
              <a:t>IL PREZZO È LA PRINCIPALE RAGIONE</a:t>
            </a:r>
          </a:p>
        </p:txBody>
      </p:sp>
      <p:sp>
        <p:nvSpPr>
          <p:cNvPr id="5" name="Rectangle 8"/>
          <p:cNvSpPr/>
          <p:nvPr/>
        </p:nvSpPr>
        <p:spPr bwMode="auto">
          <a:xfrm>
            <a:off x="718185" y="980728"/>
            <a:ext cx="8030279" cy="360040"/>
          </a:xfrm>
          <a:prstGeom prst="rect">
            <a:avLst/>
          </a:prstGeom>
          <a:solidFill>
            <a:srgbClr val="183D8C"/>
          </a:solidFill>
          <a:ln>
            <a:noFill/>
          </a:ln>
          <a:extLst/>
        </p:spPr>
        <p:txBody>
          <a:bodyPr lIns="0" tIns="0" rIns="0" bIns="0" anchor="ctr"/>
          <a:lstStyle/>
          <a:p>
            <a:pPr marL="85725"/>
            <a:r>
              <a:rPr lang="it-IT" sz="1600" b="1" smtClean="0">
                <a:solidFill>
                  <a:schemeClr val="bg1"/>
                </a:solidFill>
                <a:latin typeface="Arial"/>
              </a:rPr>
              <a:t>MAGGIORE TOLLERANZA PER L’ACQUISTO DI PRODOTTI CONTRAFFATTI</a:t>
            </a:r>
            <a:endParaRPr lang="it-IT" sz="1600" b="1">
              <a:latin typeface="Arial"/>
              <a:ea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83568" y="433239"/>
            <a:ext cx="8072070" cy="44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>
              <a:defRPr/>
            </a:pPr>
            <a:r>
              <a:rPr lang="it-IT" sz="1100" spc="-7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sym typeface="Helvetica Neue UltraLight"/>
              </a:rPr>
              <a:t>I CITTADINI EUROPEI E LA PROPRIETÀ INTELLETTUALE: PERCEZIONE, CONSAPEVOLEZZA E COMPORTAMENTO </a:t>
            </a:r>
            <a:endParaRPr lang="it-IT" sz="1100" spc="-71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Arial"/>
              <a:cs typeface="Arial"/>
              <a:sym typeface="Helvetica Neue UltraLigh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70004" y="2727933"/>
            <a:ext cx="9934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smtClean="0">
                <a:solidFill>
                  <a:schemeClr val="bg1">
                    <a:lumMod val="65000"/>
                  </a:schemeClr>
                </a:solidFill>
                <a:latin typeface="Arial"/>
              </a:rPr>
              <a:t>CONTRO</a:t>
            </a:r>
            <a:endParaRPr lang="it-IT" sz="1400">
              <a:solidFill>
                <a:schemeClr val="bg1">
                  <a:lumMod val="65000"/>
                </a:schemeClr>
              </a:solidFill>
              <a:latin typeface="Arial"/>
              <a:ea typeface="Open Sans" charset="0"/>
              <a:cs typeface="Arial"/>
            </a:endParaRPr>
          </a:p>
        </p:txBody>
      </p:sp>
      <p:sp>
        <p:nvSpPr>
          <p:cNvPr id="8" name="Rectangle 6"/>
          <p:cNvSpPr/>
          <p:nvPr/>
        </p:nvSpPr>
        <p:spPr>
          <a:xfrm>
            <a:off x="1867060" y="2386278"/>
            <a:ext cx="13715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3600" b="1" dirty="0" smtClean="0">
                <a:solidFill>
                  <a:srgbClr val="024DA1"/>
                </a:solidFill>
                <a:latin typeface="Arial"/>
              </a:rPr>
              <a:t>7</a:t>
            </a:r>
            <a:r>
              <a:rPr lang="it-IT" sz="3600" b="1" dirty="0" smtClean="0">
                <a:solidFill>
                  <a:srgbClr val="024DA1"/>
                </a:solidFill>
                <a:latin typeface="Arial"/>
              </a:rPr>
              <a:t>%</a:t>
            </a:r>
            <a:endParaRPr lang="it-IT" sz="3600" dirty="0">
              <a:solidFill>
                <a:srgbClr val="024DA1"/>
              </a:solidFill>
              <a:latin typeface="Arial"/>
              <a:ea typeface="Open Sans" charset="0"/>
              <a:cs typeface="Arial"/>
            </a:endParaRPr>
          </a:p>
        </p:txBody>
      </p:sp>
      <p:sp>
        <p:nvSpPr>
          <p:cNvPr id="9" name="Rectangle 6"/>
          <p:cNvSpPr/>
          <p:nvPr/>
        </p:nvSpPr>
        <p:spPr>
          <a:xfrm>
            <a:off x="2072733" y="3152314"/>
            <a:ext cx="7748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400" smtClean="0">
                <a:solidFill>
                  <a:schemeClr val="bg1">
                    <a:lumMod val="65000"/>
                  </a:schemeClr>
                </a:solidFill>
                <a:latin typeface="Arial"/>
              </a:rPr>
              <a:t>nel 2017</a:t>
            </a:r>
            <a:endParaRPr lang="it-IT" sz="1400">
              <a:solidFill>
                <a:schemeClr val="bg1">
                  <a:lumMod val="65000"/>
                </a:schemeClr>
              </a:solidFill>
              <a:latin typeface="Arial"/>
              <a:ea typeface="Open Sans" charset="0"/>
              <a:cs typeface="Arial"/>
            </a:endParaRPr>
          </a:p>
        </p:txBody>
      </p:sp>
      <p:sp>
        <p:nvSpPr>
          <p:cNvPr id="10" name="CuadroTexto 67"/>
          <p:cNvSpPr txBox="1"/>
          <p:nvPr/>
        </p:nvSpPr>
        <p:spPr>
          <a:xfrm>
            <a:off x="1402588" y="1454425"/>
            <a:ext cx="7345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smtClean="0">
                <a:solidFill>
                  <a:srgbClr val="034EA2"/>
                </a:solidFill>
                <a:latin typeface="Arial"/>
              </a:rPr>
              <a:t>La percentuale di europei intervistati che ha dichiarato di avere acquistato intenzionalmente </a:t>
            </a:r>
            <a:r>
              <a:rPr lang="it-IT" sz="1600">
                <a:solidFill>
                  <a:srgbClr val="C68005"/>
                </a:solidFill>
                <a:latin typeface="Arial"/>
              </a:rPr>
              <a:t>prodotti contraffatti </a:t>
            </a:r>
            <a:r>
              <a:rPr lang="it-IT" sz="1600">
                <a:solidFill>
                  <a:srgbClr val="034EA2"/>
                </a:solidFill>
                <a:latin typeface="Arial"/>
              </a:rPr>
              <a:t>resta bassa, pur essendo aumentata dal 2013.</a:t>
            </a:r>
            <a:endParaRPr lang="it-IT" sz="1600">
              <a:solidFill>
                <a:srgbClr val="034EA2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1" name="CuadroTexto 68"/>
          <p:cNvSpPr txBox="1"/>
          <p:nvPr/>
        </p:nvSpPr>
        <p:spPr>
          <a:xfrm>
            <a:off x="7280485" y="2566135"/>
            <a:ext cx="15476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smtClean="0">
                <a:solidFill>
                  <a:srgbClr val="034EA2"/>
                </a:solidFill>
                <a:latin typeface="Arial"/>
              </a:rPr>
              <a:t>ha dichiarato di acquistare intenzionalmente prodotti contraffatti</a:t>
            </a:r>
            <a:endParaRPr lang="it-IT" sz="1100">
              <a:solidFill>
                <a:srgbClr val="034EA2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2" name="Rectangle 6"/>
          <p:cNvSpPr/>
          <p:nvPr/>
        </p:nvSpPr>
        <p:spPr>
          <a:xfrm>
            <a:off x="2731314" y="5838335"/>
            <a:ext cx="8195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>
                <a:solidFill>
                  <a:srgbClr val="024DA1"/>
                </a:solidFill>
                <a:latin typeface="Arial"/>
              </a:rPr>
              <a:t>41</a:t>
            </a:r>
            <a:r>
              <a:rPr lang="it-IT" sz="2400" b="1" dirty="0" smtClean="0">
                <a:solidFill>
                  <a:srgbClr val="024DA1"/>
                </a:solidFill>
                <a:latin typeface="Arial"/>
              </a:rPr>
              <a:t>%</a:t>
            </a:r>
            <a:endParaRPr lang="it-IT" sz="2400" dirty="0">
              <a:solidFill>
                <a:srgbClr val="024DA1"/>
              </a:solidFill>
              <a:latin typeface="Arial"/>
              <a:ea typeface="Open Sans" charset="0"/>
              <a:cs typeface="Arial"/>
            </a:endParaRPr>
          </a:p>
        </p:txBody>
      </p:sp>
      <p:sp>
        <p:nvSpPr>
          <p:cNvPr id="13" name="CuadroTexto 59"/>
          <p:cNvSpPr txBox="1"/>
          <p:nvPr/>
        </p:nvSpPr>
        <p:spPr>
          <a:xfrm>
            <a:off x="3518712" y="5589240"/>
            <a:ext cx="170538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>
                <a:solidFill>
                  <a:srgbClr val="034EA2"/>
                </a:solidFill>
                <a:latin typeface="Arial"/>
              </a:rPr>
              <a:t>delle persone di età compresa tra 15 e 24 anni ritiene che sia accettabile acquistare prodotti contraffatti se l’originale è troppo caro. </a:t>
            </a:r>
          </a:p>
        </p:txBody>
      </p:sp>
      <p:sp>
        <p:nvSpPr>
          <p:cNvPr id="14" name="CuadroTexto 65"/>
          <p:cNvSpPr txBox="1"/>
          <p:nvPr/>
        </p:nvSpPr>
        <p:spPr>
          <a:xfrm>
            <a:off x="7245759" y="5589240"/>
            <a:ext cx="15120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smtClean="0">
                <a:solidFill>
                  <a:srgbClr val="034EA2"/>
                </a:solidFill>
                <a:latin typeface="Arial"/>
              </a:rPr>
              <a:t>smetterebbe di acquistare prodotti contraffatti</a:t>
            </a:r>
          </a:p>
          <a:p>
            <a:r>
              <a:rPr lang="it-IT" sz="1100" smtClean="0">
                <a:solidFill>
                  <a:srgbClr val="034EA2"/>
                </a:solidFill>
                <a:latin typeface="Arial"/>
              </a:rPr>
              <a:t>se fossero disponibili prodotti a un prezzo accessibile.</a:t>
            </a:r>
            <a:endParaRPr lang="it-IT" sz="1100">
              <a:solidFill>
                <a:srgbClr val="034EA2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15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634" y="1451856"/>
            <a:ext cx="572396" cy="572396"/>
          </a:xfrm>
          <a:prstGeom prst="rect">
            <a:avLst/>
          </a:prstGeom>
        </p:spPr>
      </p:pic>
      <p:cxnSp>
        <p:nvCxnSpPr>
          <p:cNvPr id="16" name="Conector recto 45"/>
          <p:cNvCxnSpPr/>
          <p:nvPr/>
        </p:nvCxnSpPr>
        <p:spPr>
          <a:xfrm flipH="1">
            <a:off x="5436096" y="5587571"/>
            <a:ext cx="0" cy="914532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Agrupar 47"/>
          <p:cNvGrpSpPr/>
          <p:nvPr/>
        </p:nvGrpSpPr>
        <p:grpSpPr>
          <a:xfrm>
            <a:off x="4969384" y="2367489"/>
            <a:ext cx="1086343" cy="1086343"/>
            <a:chOff x="2255831" y="2043014"/>
            <a:chExt cx="1718956" cy="1718956"/>
          </a:xfrm>
        </p:grpSpPr>
        <p:sp>
          <p:nvSpPr>
            <p:cNvPr id="18" name="Elipse 49"/>
            <p:cNvSpPr/>
            <p:nvPr/>
          </p:nvSpPr>
          <p:spPr>
            <a:xfrm>
              <a:off x="2255831" y="2043014"/>
              <a:ext cx="1718956" cy="1718956"/>
            </a:xfrm>
            <a:prstGeom prst="ellipse">
              <a:avLst/>
            </a:prstGeom>
            <a:solidFill>
              <a:srgbClr val="ECC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9" name="Circular 54"/>
            <p:cNvSpPr/>
            <p:nvPr/>
          </p:nvSpPr>
          <p:spPr>
            <a:xfrm>
              <a:off x="2255831" y="2043014"/>
              <a:ext cx="1718956" cy="1718956"/>
            </a:xfrm>
            <a:prstGeom prst="pie">
              <a:avLst>
                <a:gd name="adj1" fmla="val 17790184"/>
                <a:gd name="adj2" fmla="val 1620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solidFill>
                  <a:schemeClr val="tx1"/>
                </a:solidFill>
              </a:endParaRPr>
            </a:p>
          </p:txBody>
        </p:sp>
        <p:sp>
          <p:nvSpPr>
            <p:cNvPr id="20" name="Elipse 55"/>
            <p:cNvSpPr/>
            <p:nvPr/>
          </p:nvSpPr>
          <p:spPr>
            <a:xfrm>
              <a:off x="2571228" y="2374370"/>
              <a:ext cx="1056244" cy="1056244"/>
            </a:xfrm>
            <a:prstGeom prst="ellipse">
              <a:avLst/>
            </a:prstGeom>
            <a:solidFill>
              <a:schemeClr val="bg1">
                <a:alpha val="5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21" name="Agrupar 56"/>
          <p:cNvGrpSpPr/>
          <p:nvPr/>
        </p:nvGrpSpPr>
        <p:grpSpPr>
          <a:xfrm>
            <a:off x="722067" y="2338076"/>
            <a:ext cx="1144993" cy="1144993"/>
            <a:chOff x="2255831" y="2043014"/>
            <a:chExt cx="1718956" cy="1718956"/>
          </a:xfrm>
        </p:grpSpPr>
        <p:sp>
          <p:nvSpPr>
            <p:cNvPr id="22" name="Elipse 57"/>
            <p:cNvSpPr/>
            <p:nvPr/>
          </p:nvSpPr>
          <p:spPr>
            <a:xfrm>
              <a:off x="2255831" y="2043014"/>
              <a:ext cx="1718956" cy="1718956"/>
            </a:xfrm>
            <a:prstGeom prst="ellipse">
              <a:avLst/>
            </a:prstGeom>
            <a:solidFill>
              <a:srgbClr val="C680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3" name="Circular 60"/>
            <p:cNvSpPr/>
            <p:nvPr/>
          </p:nvSpPr>
          <p:spPr>
            <a:xfrm>
              <a:off x="2255831" y="2043014"/>
              <a:ext cx="1718956" cy="1718956"/>
            </a:xfrm>
            <a:prstGeom prst="pie">
              <a:avLst>
                <a:gd name="adj1" fmla="val 18051182"/>
                <a:gd name="adj2" fmla="val 1620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solidFill>
                  <a:schemeClr val="tx1"/>
                </a:solidFill>
              </a:endParaRPr>
            </a:p>
          </p:txBody>
        </p:sp>
        <p:sp>
          <p:nvSpPr>
            <p:cNvPr id="24" name="Elipse 66"/>
            <p:cNvSpPr/>
            <p:nvPr/>
          </p:nvSpPr>
          <p:spPr>
            <a:xfrm>
              <a:off x="2571228" y="2374370"/>
              <a:ext cx="1056244" cy="1056244"/>
            </a:xfrm>
            <a:prstGeom prst="ellipse">
              <a:avLst/>
            </a:prstGeom>
            <a:solidFill>
              <a:schemeClr val="bg1">
                <a:alpha val="5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25" name="Agrupar 70"/>
          <p:cNvGrpSpPr/>
          <p:nvPr/>
        </p:nvGrpSpPr>
        <p:grpSpPr>
          <a:xfrm>
            <a:off x="2199153" y="3986464"/>
            <a:ext cx="852869" cy="852869"/>
            <a:chOff x="2255831" y="2043014"/>
            <a:chExt cx="1718956" cy="1718956"/>
          </a:xfrm>
        </p:grpSpPr>
        <p:sp>
          <p:nvSpPr>
            <p:cNvPr id="26" name="Elipse 71"/>
            <p:cNvSpPr/>
            <p:nvPr/>
          </p:nvSpPr>
          <p:spPr>
            <a:xfrm>
              <a:off x="2255831" y="2043014"/>
              <a:ext cx="1718956" cy="1718956"/>
            </a:xfrm>
            <a:prstGeom prst="ellipse">
              <a:avLst/>
            </a:prstGeom>
            <a:solidFill>
              <a:srgbClr val="C680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7" name="Circular 72"/>
            <p:cNvSpPr/>
            <p:nvPr/>
          </p:nvSpPr>
          <p:spPr>
            <a:xfrm>
              <a:off x="2255831" y="2043014"/>
              <a:ext cx="1718956" cy="1718956"/>
            </a:xfrm>
            <a:prstGeom prst="pie">
              <a:avLst>
                <a:gd name="adj1" fmla="val 19747241"/>
                <a:gd name="adj2" fmla="val 1620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solidFill>
                  <a:schemeClr val="tx1"/>
                </a:solidFill>
              </a:endParaRPr>
            </a:p>
          </p:txBody>
        </p:sp>
        <p:sp>
          <p:nvSpPr>
            <p:cNvPr id="28" name="Elipse 73"/>
            <p:cNvSpPr/>
            <p:nvPr/>
          </p:nvSpPr>
          <p:spPr>
            <a:xfrm>
              <a:off x="2571228" y="2374370"/>
              <a:ext cx="1056244" cy="1056244"/>
            </a:xfrm>
            <a:prstGeom prst="ellipse">
              <a:avLst/>
            </a:prstGeom>
            <a:solidFill>
              <a:schemeClr val="bg1">
                <a:alpha val="5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sp>
        <p:nvSpPr>
          <p:cNvPr id="29" name="Rectangle 6"/>
          <p:cNvSpPr/>
          <p:nvPr/>
        </p:nvSpPr>
        <p:spPr>
          <a:xfrm>
            <a:off x="3107337" y="3999402"/>
            <a:ext cx="11901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>
                <a:solidFill>
                  <a:srgbClr val="034EA2"/>
                </a:solidFill>
                <a:latin typeface="Arial"/>
              </a:rPr>
              <a:t>15</a:t>
            </a:r>
            <a:r>
              <a:rPr lang="it-IT" sz="2400" b="1" dirty="0" smtClean="0">
                <a:solidFill>
                  <a:srgbClr val="034EA2"/>
                </a:solidFill>
                <a:latin typeface="Arial"/>
              </a:rPr>
              <a:t>%</a:t>
            </a:r>
            <a:endParaRPr lang="it-IT" sz="2400" dirty="0">
              <a:solidFill>
                <a:srgbClr val="034EA2"/>
              </a:solidFill>
              <a:latin typeface="Arial"/>
              <a:ea typeface="Open Sans" charset="0"/>
              <a:cs typeface="Arial"/>
            </a:endParaRPr>
          </a:p>
        </p:txBody>
      </p:sp>
      <p:sp>
        <p:nvSpPr>
          <p:cNvPr id="30" name="Rectangle 6"/>
          <p:cNvSpPr/>
          <p:nvPr/>
        </p:nvSpPr>
        <p:spPr>
          <a:xfrm>
            <a:off x="3175041" y="4548911"/>
            <a:ext cx="7748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smtClean="0">
                <a:solidFill>
                  <a:schemeClr val="bg1">
                    <a:lumMod val="65000"/>
                  </a:schemeClr>
                </a:solidFill>
                <a:latin typeface="Arial"/>
              </a:rPr>
              <a:t>nel 2017</a:t>
            </a:r>
            <a:endParaRPr lang="it-IT" sz="1400">
              <a:solidFill>
                <a:schemeClr val="bg1">
                  <a:lumMod val="65000"/>
                </a:schemeClr>
              </a:solidFill>
              <a:latin typeface="Arial"/>
              <a:ea typeface="Open Sans" charset="0"/>
              <a:cs typeface="Arial"/>
            </a:endParaRPr>
          </a:p>
        </p:txBody>
      </p:sp>
      <p:grpSp>
        <p:nvGrpSpPr>
          <p:cNvPr id="31" name="Agrupar 79"/>
          <p:cNvGrpSpPr/>
          <p:nvPr/>
        </p:nvGrpSpPr>
        <p:grpSpPr>
          <a:xfrm>
            <a:off x="6755738" y="3986464"/>
            <a:ext cx="852869" cy="852869"/>
            <a:chOff x="2255831" y="2043014"/>
            <a:chExt cx="1718956" cy="1718956"/>
          </a:xfrm>
        </p:grpSpPr>
        <p:sp>
          <p:nvSpPr>
            <p:cNvPr id="32" name="Elipse 80"/>
            <p:cNvSpPr/>
            <p:nvPr/>
          </p:nvSpPr>
          <p:spPr>
            <a:xfrm>
              <a:off x="2255831" y="2043014"/>
              <a:ext cx="1718956" cy="1718956"/>
            </a:xfrm>
            <a:prstGeom prst="ellipse">
              <a:avLst/>
            </a:prstGeom>
            <a:solidFill>
              <a:srgbClr val="ECC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3" name="Circular 81"/>
            <p:cNvSpPr/>
            <p:nvPr/>
          </p:nvSpPr>
          <p:spPr>
            <a:xfrm>
              <a:off x="2255831" y="2043014"/>
              <a:ext cx="1718956" cy="1718956"/>
            </a:xfrm>
            <a:prstGeom prst="pie">
              <a:avLst>
                <a:gd name="adj1" fmla="val 18373393"/>
                <a:gd name="adj2" fmla="val 1620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solidFill>
                  <a:schemeClr val="tx1"/>
                </a:solidFill>
              </a:endParaRPr>
            </a:p>
          </p:txBody>
        </p:sp>
        <p:sp>
          <p:nvSpPr>
            <p:cNvPr id="34" name="Elipse 82"/>
            <p:cNvSpPr/>
            <p:nvPr/>
          </p:nvSpPr>
          <p:spPr>
            <a:xfrm>
              <a:off x="2571228" y="2374370"/>
              <a:ext cx="1056244" cy="1056244"/>
            </a:xfrm>
            <a:prstGeom prst="ellipse">
              <a:avLst/>
            </a:prstGeom>
            <a:solidFill>
              <a:schemeClr val="bg1">
                <a:alpha val="5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sp>
        <p:nvSpPr>
          <p:cNvPr id="35" name="Rectangle 6"/>
          <p:cNvSpPr/>
          <p:nvPr/>
        </p:nvSpPr>
        <p:spPr>
          <a:xfrm>
            <a:off x="968794" y="4602419"/>
            <a:ext cx="12592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smtClean="0">
                <a:solidFill>
                  <a:schemeClr val="bg1">
                    <a:lumMod val="65000"/>
                  </a:schemeClr>
                </a:solidFill>
                <a:latin typeface="Arial"/>
              </a:rPr>
              <a:t>15 – 24 anni</a:t>
            </a:r>
            <a:endParaRPr lang="it-IT" sz="1200">
              <a:solidFill>
                <a:schemeClr val="bg1">
                  <a:lumMod val="65000"/>
                </a:schemeClr>
              </a:solidFill>
              <a:latin typeface="Arial"/>
              <a:ea typeface="Open Sans" charset="0"/>
              <a:cs typeface="Arial"/>
            </a:endParaRPr>
          </a:p>
        </p:txBody>
      </p:sp>
      <p:grpSp>
        <p:nvGrpSpPr>
          <p:cNvPr id="36" name="Agrupar 88"/>
          <p:cNvGrpSpPr/>
          <p:nvPr/>
        </p:nvGrpSpPr>
        <p:grpSpPr>
          <a:xfrm>
            <a:off x="1969888" y="5727711"/>
            <a:ext cx="682915" cy="682915"/>
            <a:chOff x="2255831" y="2043014"/>
            <a:chExt cx="1718956" cy="1718956"/>
          </a:xfrm>
        </p:grpSpPr>
        <p:sp>
          <p:nvSpPr>
            <p:cNvPr id="37" name="Elipse 89"/>
            <p:cNvSpPr/>
            <p:nvPr/>
          </p:nvSpPr>
          <p:spPr>
            <a:xfrm>
              <a:off x="2255831" y="2043014"/>
              <a:ext cx="1718956" cy="1718956"/>
            </a:xfrm>
            <a:prstGeom prst="ellipse">
              <a:avLst/>
            </a:prstGeom>
            <a:solidFill>
              <a:srgbClr val="C680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8" name="Circular 92"/>
            <p:cNvSpPr/>
            <p:nvPr/>
          </p:nvSpPr>
          <p:spPr>
            <a:xfrm>
              <a:off x="2255831" y="2043014"/>
              <a:ext cx="1718956" cy="1718956"/>
            </a:xfrm>
            <a:prstGeom prst="pie">
              <a:avLst>
                <a:gd name="adj1" fmla="val 3043250"/>
                <a:gd name="adj2" fmla="val 1620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solidFill>
                  <a:schemeClr val="tx1"/>
                </a:solidFill>
              </a:endParaRPr>
            </a:p>
          </p:txBody>
        </p:sp>
        <p:sp>
          <p:nvSpPr>
            <p:cNvPr id="39" name="Elipse 93"/>
            <p:cNvSpPr/>
            <p:nvPr/>
          </p:nvSpPr>
          <p:spPr>
            <a:xfrm>
              <a:off x="2571228" y="2374370"/>
              <a:ext cx="1056244" cy="1056244"/>
            </a:xfrm>
            <a:prstGeom prst="ellipse">
              <a:avLst/>
            </a:prstGeom>
            <a:solidFill>
              <a:schemeClr val="bg1">
                <a:alpha val="5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sp>
        <p:nvSpPr>
          <p:cNvPr id="40" name="Rectangle 6"/>
          <p:cNvSpPr/>
          <p:nvPr/>
        </p:nvSpPr>
        <p:spPr>
          <a:xfrm>
            <a:off x="6466442" y="5838335"/>
            <a:ext cx="8195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>
                <a:solidFill>
                  <a:srgbClr val="024DA1"/>
                </a:solidFill>
                <a:latin typeface="Arial"/>
              </a:rPr>
              <a:t>63</a:t>
            </a:r>
            <a:r>
              <a:rPr lang="it-IT" sz="2400" b="1" dirty="0" smtClean="0">
                <a:solidFill>
                  <a:srgbClr val="024DA1"/>
                </a:solidFill>
                <a:latin typeface="Arial"/>
              </a:rPr>
              <a:t>%</a:t>
            </a:r>
            <a:endParaRPr lang="it-IT" sz="2400" dirty="0">
              <a:solidFill>
                <a:srgbClr val="024DA1"/>
              </a:solidFill>
              <a:latin typeface="Arial"/>
              <a:ea typeface="Open Sans" charset="0"/>
              <a:cs typeface="Arial"/>
            </a:endParaRPr>
          </a:p>
        </p:txBody>
      </p:sp>
      <p:grpSp>
        <p:nvGrpSpPr>
          <p:cNvPr id="41" name="Agrupar 96"/>
          <p:cNvGrpSpPr/>
          <p:nvPr/>
        </p:nvGrpSpPr>
        <p:grpSpPr>
          <a:xfrm>
            <a:off x="5735326" y="5727711"/>
            <a:ext cx="682915" cy="682915"/>
            <a:chOff x="2255831" y="2043014"/>
            <a:chExt cx="1718956" cy="1718956"/>
          </a:xfrm>
        </p:grpSpPr>
        <p:sp>
          <p:nvSpPr>
            <p:cNvPr id="42" name="Elipse 98"/>
            <p:cNvSpPr/>
            <p:nvPr/>
          </p:nvSpPr>
          <p:spPr>
            <a:xfrm>
              <a:off x="2255831" y="2043014"/>
              <a:ext cx="1718956" cy="1718956"/>
            </a:xfrm>
            <a:prstGeom prst="ellipse">
              <a:avLst/>
            </a:prstGeom>
            <a:solidFill>
              <a:srgbClr val="C680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43" name="Circular 99"/>
            <p:cNvSpPr/>
            <p:nvPr/>
          </p:nvSpPr>
          <p:spPr>
            <a:xfrm>
              <a:off x="2255831" y="2043014"/>
              <a:ext cx="1718956" cy="1718956"/>
            </a:xfrm>
            <a:prstGeom prst="pie">
              <a:avLst>
                <a:gd name="adj1" fmla="val 7222437"/>
                <a:gd name="adj2" fmla="val 1620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solidFill>
                  <a:schemeClr val="tx1"/>
                </a:solidFill>
              </a:endParaRPr>
            </a:p>
          </p:txBody>
        </p:sp>
        <p:sp>
          <p:nvSpPr>
            <p:cNvPr id="44" name="Elipse 100"/>
            <p:cNvSpPr/>
            <p:nvPr/>
          </p:nvSpPr>
          <p:spPr>
            <a:xfrm>
              <a:off x="2571228" y="2374370"/>
              <a:ext cx="1056244" cy="1056244"/>
            </a:xfrm>
            <a:prstGeom prst="ellipse">
              <a:avLst/>
            </a:prstGeom>
            <a:solidFill>
              <a:schemeClr val="bg1">
                <a:alpha val="5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cxnSp>
        <p:nvCxnSpPr>
          <p:cNvPr id="45" name="Conector recto 102"/>
          <p:cNvCxnSpPr/>
          <p:nvPr/>
        </p:nvCxnSpPr>
        <p:spPr>
          <a:xfrm flipH="1">
            <a:off x="718186" y="5280344"/>
            <a:ext cx="803027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1092" y="4032677"/>
            <a:ext cx="466450" cy="496544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Rectangle 6"/>
          <p:cNvSpPr/>
          <p:nvPr/>
        </p:nvSpPr>
        <p:spPr>
          <a:xfrm>
            <a:off x="4282381" y="4253410"/>
            <a:ext cx="847640" cy="275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200" smtClean="0">
                <a:solidFill>
                  <a:schemeClr val="bg1">
                    <a:lumMod val="65000"/>
                  </a:schemeClr>
                </a:solidFill>
                <a:latin typeface="Arial"/>
              </a:rPr>
              <a:t>CONTRO</a:t>
            </a:r>
            <a:endParaRPr lang="it-IT" sz="1200">
              <a:solidFill>
                <a:schemeClr val="bg1">
                  <a:lumMod val="65000"/>
                </a:schemeClr>
              </a:solidFill>
              <a:latin typeface="Arial"/>
              <a:ea typeface="Open Sans" charset="0"/>
              <a:cs typeface="Arial"/>
            </a:endParaRPr>
          </a:p>
        </p:txBody>
      </p:sp>
      <p:sp>
        <p:nvSpPr>
          <p:cNvPr id="48" name="Rectangle 6"/>
          <p:cNvSpPr/>
          <p:nvPr/>
        </p:nvSpPr>
        <p:spPr>
          <a:xfrm>
            <a:off x="5940777" y="2386278"/>
            <a:ext cx="13715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3600" b="1" dirty="0" smtClean="0">
                <a:solidFill>
                  <a:srgbClr val="ECC249"/>
                </a:solidFill>
                <a:latin typeface="Arial"/>
              </a:rPr>
              <a:t>4</a:t>
            </a:r>
            <a:r>
              <a:rPr lang="it-IT" sz="3600" b="1" dirty="0" smtClean="0">
                <a:solidFill>
                  <a:srgbClr val="ECC249"/>
                </a:solidFill>
                <a:latin typeface="Arial"/>
              </a:rPr>
              <a:t>%</a:t>
            </a:r>
            <a:endParaRPr lang="it-IT" sz="3600" dirty="0">
              <a:solidFill>
                <a:srgbClr val="ECC249"/>
              </a:solidFill>
              <a:latin typeface="Arial"/>
              <a:ea typeface="Open Sans" charset="0"/>
              <a:cs typeface="Arial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136211" y="3152314"/>
            <a:ext cx="7748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400" smtClean="0">
                <a:solidFill>
                  <a:schemeClr val="bg1">
                    <a:lumMod val="65000"/>
                  </a:schemeClr>
                </a:solidFill>
                <a:latin typeface="Arial"/>
              </a:rPr>
              <a:t>nel 2013</a:t>
            </a:r>
            <a:endParaRPr lang="it-IT" sz="1400">
              <a:solidFill>
                <a:schemeClr val="bg1">
                  <a:lumMod val="65000"/>
                </a:schemeClr>
              </a:solidFill>
              <a:latin typeface="Arial"/>
              <a:ea typeface="Open Sans" charset="0"/>
              <a:cs typeface="Arial"/>
            </a:endParaRPr>
          </a:p>
        </p:txBody>
      </p:sp>
      <p:cxnSp>
        <p:nvCxnSpPr>
          <p:cNvPr id="50" name="Conector recto 86"/>
          <p:cNvCxnSpPr/>
          <p:nvPr/>
        </p:nvCxnSpPr>
        <p:spPr>
          <a:xfrm flipH="1">
            <a:off x="2022375" y="4005064"/>
            <a:ext cx="0" cy="809238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Imagen 91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8254" y="4032677"/>
            <a:ext cx="466450" cy="496544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Rectangle 6"/>
          <p:cNvSpPr/>
          <p:nvPr/>
        </p:nvSpPr>
        <p:spPr>
          <a:xfrm>
            <a:off x="5397060" y="4602419"/>
            <a:ext cx="12592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smtClean="0">
                <a:solidFill>
                  <a:schemeClr val="bg1">
                    <a:lumMod val="65000"/>
                  </a:schemeClr>
                </a:solidFill>
                <a:latin typeface="Arial"/>
              </a:rPr>
              <a:t>15 – 24 anni</a:t>
            </a:r>
            <a:endParaRPr lang="it-IT" sz="1200">
              <a:solidFill>
                <a:schemeClr val="bg1">
                  <a:lumMod val="65000"/>
                </a:schemeClr>
              </a:solidFill>
              <a:latin typeface="Arial"/>
              <a:ea typeface="Open Sans" charset="0"/>
              <a:cs typeface="Arial"/>
            </a:endParaRPr>
          </a:p>
        </p:txBody>
      </p:sp>
      <p:cxnSp>
        <p:nvCxnSpPr>
          <p:cNvPr id="53" name="Conector recto 63"/>
          <p:cNvCxnSpPr/>
          <p:nvPr/>
        </p:nvCxnSpPr>
        <p:spPr>
          <a:xfrm flipH="1">
            <a:off x="6531582" y="4005064"/>
            <a:ext cx="0" cy="809238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6"/>
          <p:cNvSpPr/>
          <p:nvPr/>
        </p:nvSpPr>
        <p:spPr>
          <a:xfrm>
            <a:off x="7693021" y="3999402"/>
            <a:ext cx="11901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 smtClean="0">
                <a:solidFill>
                  <a:srgbClr val="ECC249"/>
                </a:solidFill>
                <a:latin typeface="Arial"/>
              </a:rPr>
              <a:t>6</a:t>
            </a:r>
            <a:r>
              <a:rPr lang="it-IT" sz="2800" b="1" dirty="0">
                <a:solidFill>
                  <a:srgbClr val="ECC249"/>
                </a:solidFill>
                <a:latin typeface="Arial"/>
              </a:rPr>
              <a:t>%</a:t>
            </a:r>
            <a:endParaRPr lang="it-IT" sz="2800" dirty="0">
              <a:solidFill>
                <a:srgbClr val="ECC249"/>
              </a:solidFill>
              <a:latin typeface="Arial"/>
              <a:ea typeface="Open Sans" charset="0"/>
              <a:cs typeface="Arial"/>
            </a:endParaRPr>
          </a:p>
        </p:txBody>
      </p:sp>
      <p:sp>
        <p:nvSpPr>
          <p:cNvPr id="55" name="Rectangle 6"/>
          <p:cNvSpPr/>
          <p:nvPr/>
        </p:nvSpPr>
        <p:spPr>
          <a:xfrm>
            <a:off x="7760725" y="4548911"/>
            <a:ext cx="7748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smtClean="0">
                <a:solidFill>
                  <a:schemeClr val="bg1">
                    <a:lumMod val="65000"/>
                  </a:schemeClr>
                </a:solidFill>
                <a:latin typeface="Arial"/>
              </a:rPr>
              <a:t>nel 2013</a:t>
            </a:r>
            <a:endParaRPr lang="it-IT" sz="1400">
              <a:solidFill>
                <a:schemeClr val="bg1">
                  <a:lumMod val="65000"/>
                </a:schemeClr>
              </a:solidFill>
              <a:latin typeface="Arial"/>
              <a:ea typeface="Open Sans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275428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/>
          <p:nvPr/>
        </p:nvSpPr>
        <p:spPr bwMode="auto">
          <a:xfrm>
            <a:off x="718185" y="980728"/>
            <a:ext cx="8030279" cy="360040"/>
          </a:xfrm>
          <a:prstGeom prst="rect">
            <a:avLst/>
          </a:prstGeom>
          <a:solidFill>
            <a:srgbClr val="183D8C"/>
          </a:solidFill>
          <a:ln>
            <a:noFill/>
          </a:ln>
          <a:extLst/>
        </p:spPr>
        <p:txBody>
          <a:bodyPr lIns="0" tIns="0" rIns="0" bIns="0" anchor="ctr"/>
          <a:lstStyle/>
          <a:p>
            <a:pPr marL="85725"/>
            <a:r>
              <a:rPr lang="it-IT" sz="1600" b="1">
                <a:solidFill>
                  <a:schemeClr val="bg1"/>
                </a:solidFill>
                <a:latin typeface="Arial"/>
              </a:rPr>
              <a:t>ACQUISTO DI PRODOTTI CONTRAFFATTI SENZA ESSERNE CONSAPEVOLI</a:t>
            </a:r>
            <a:endParaRPr lang="it-IT" sz="1600" b="1">
              <a:latin typeface="Arial"/>
              <a:ea typeface="Arial"/>
              <a:cs typeface="Arial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683568" y="433239"/>
            <a:ext cx="8072070" cy="44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>
              <a:defRPr/>
            </a:pPr>
            <a:r>
              <a:rPr lang="it-IT" sz="1100" spc="-7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sym typeface="Helvetica Neue UltraLight"/>
              </a:rPr>
              <a:t>I CITTADINI EUROPEI E LA PROPRIETÀ INTELLETTUALE: PERCEZIONE, CONSAPEVOLEZZA E COMPORTAMENTO </a:t>
            </a:r>
            <a:endParaRPr lang="it-IT" sz="1100" spc="-71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Arial"/>
              <a:cs typeface="Arial"/>
              <a:sym typeface="Helvetica Neue UltraLight"/>
            </a:endParaRPr>
          </a:p>
        </p:txBody>
      </p:sp>
      <p:sp>
        <p:nvSpPr>
          <p:cNvPr id="4" name="CuadroTexto 64"/>
          <p:cNvSpPr txBox="1"/>
          <p:nvPr/>
        </p:nvSpPr>
        <p:spPr>
          <a:xfrm>
            <a:off x="1403648" y="1454425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>
                <a:solidFill>
                  <a:srgbClr val="034EA2"/>
                </a:solidFill>
                <a:latin typeface="Arial"/>
              </a:rPr>
              <a:t>L’acquisto di </a:t>
            </a:r>
            <a:r>
              <a:rPr lang="it-IT" sz="1600">
                <a:solidFill>
                  <a:srgbClr val="C68005"/>
                </a:solidFill>
                <a:latin typeface="Arial"/>
              </a:rPr>
              <a:t>prodotti contraffatti </a:t>
            </a:r>
            <a:r>
              <a:rPr lang="it-IT" sz="1600">
                <a:solidFill>
                  <a:srgbClr val="034EA2"/>
                </a:solidFill>
                <a:latin typeface="Arial"/>
              </a:rPr>
              <a:t>a causa di una commercializzazione ingannevole rimane basso, ma è aumentato in tutte le fasce d’età.</a:t>
            </a:r>
            <a:endParaRPr lang="it-IT" sz="1600">
              <a:solidFill>
                <a:srgbClr val="034EA2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5" name="Rectangle 8"/>
          <p:cNvSpPr/>
          <p:nvPr/>
        </p:nvSpPr>
        <p:spPr bwMode="auto">
          <a:xfrm>
            <a:off x="718185" y="4193836"/>
            <a:ext cx="8030279" cy="360040"/>
          </a:xfrm>
          <a:prstGeom prst="rect">
            <a:avLst/>
          </a:prstGeom>
          <a:solidFill>
            <a:srgbClr val="183D8C"/>
          </a:solidFill>
          <a:ln>
            <a:noFill/>
          </a:ln>
          <a:extLst/>
        </p:spPr>
        <p:txBody>
          <a:bodyPr lIns="0" tIns="0" rIns="0" bIns="0" anchor="ctr"/>
          <a:lstStyle/>
          <a:p>
            <a:pPr marL="85725"/>
            <a:r>
              <a:rPr lang="it-IT" sz="1600" b="1">
                <a:solidFill>
                  <a:schemeClr val="bg1"/>
                </a:solidFill>
                <a:latin typeface="Arial"/>
              </a:rPr>
              <a:t>MAGGIORE CONFUSIONE PER I CITTADINI</a:t>
            </a:r>
            <a:endParaRPr lang="it-IT" sz="1600" b="1">
              <a:latin typeface="Arial"/>
              <a:ea typeface="Arial"/>
              <a:cs typeface="Arial"/>
            </a:endParaRPr>
          </a:p>
        </p:txBody>
      </p:sp>
      <p:sp>
        <p:nvSpPr>
          <p:cNvPr id="6" name="CuadroTexto 63"/>
          <p:cNvSpPr txBox="1"/>
          <p:nvPr/>
        </p:nvSpPr>
        <p:spPr>
          <a:xfrm>
            <a:off x="5142217" y="5218848"/>
            <a:ext cx="2166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smtClean="0">
                <a:solidFill>
                  <a:srgbClr val="034EA2"/>
                </a:solidFill>
                <a:latin typeface="Arial"/>
              </a:rPr>
              <a:t>degli europei intervistati si è chiesto se un prodotto che avevano acquistato fosse autentico o contraffatto.</a:t>
            </a:r>
          </a:p>
        </p:txBody>
      </p:sp>
      <p:pic>
        <p:nvPicPr>
          <p:cNvPr id="7" name="Imagen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634" y="1451856"/>
            <a:ext cx="572396" cy="572396"/>
          </a:xfrm>
          <a:prstGeom prst="rect">
            <a:avLst/>
          </a:prstGeom>
        </p:spPr>
      </p:pic>
      <p:sp>
        <p:nvSpPr>
          <p:cNvPr id="8" name="Rectangle 6"/>
          <p:cNvSpPr/>
          <p:nvPr/>
        </p:nvSpPr>
        <p:spPr>
          <a:xfrm>
            <a:off x="3837809" y="2938532"/>
            <a:ext cx="12915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mtClean="0">
                <a:solidFill>
                  <a:schemeClr val="bg1">
                    <a:lumMod val="65000"/>
                  </a:schemeClr>
                </a:solidFill>
                <a:latin typeface="Arial"/>
              </a:rPr>
              <a:t>CONTRO</a:t>
            </a:r>
            <a:endParaRPr lang="it-IT">
              <a:solidFill>
                <a:schemeClr val="bg1">
                  <a:lumMod val="65000"/>
                </a:schemeClr>
              </a:solidFill>
              <a:latin typeface="Arial"/>
              <a:ea typeface="Open Sans" charset="0"/>
              <a:cs typeface="Arial"/>
            </a:endParaRPr>
          </a:p>
        </p:txBody>
      </p:sp>
      <p:sp>
        <p:nvSpPr>
          <p:cNvPr id="9" name="Rectangle 6"/>
          <p:cNvSpPr/>
          <p:nvPr/>
        </p:nvSpPr>
        <p:spPr>
          <a:xfrm>
            <a:off x="329232" y="2435852"/>
            <a:ext cx="18256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3600" b="1" dirty="0" smtClean="0">
                <a:solidFill>
                  <a:srgbClr val="C68005"/>
                </a:solidFill>
                <a:latin typeface="Arial"/>
              </a:rPr>
              <a:t>10</a:t>
            </a:r>
            <a:r>
              <a:rPr lang="it-IT" sz="3600" b="1" dirty="0" smtClean="0">
                <a:solidFill>
                  <a:srgbClr val="C68005"/>
                </a:solidFill>
                <a:latin typeface="Arial"/>
              </a:rPr>
              <a:t>%</a:t>
            </a:r>
            <a:endParaRPr lang="it-IT" sz="3600" dirty="0">
              <a:solidFill>
                <a:srgbClr val="C68005"/>
              </a:solidFill>
              <a:latin typeface="Arial"/>
              <a:ea typeface="Open Sans" charset="0"/>
              <a:cs typeface="Arial"/>
            </a:endParaRPr>
          </a:p>
        </p:txBody>
      </p:sp>
      <p:grpSp>
        <p:nvGrpSpPr>
          <p:cNvPr id="10" name="Agrupar 29"/>
          <p:cNvGrpSpPr/>
          <p:nvPr/>
        </p:nvGrpSpPr>
        <p:grpSpPr>
          <a:xfrm>
            <a:off x="6426836" y="2605953"/>
            <a:ext cx="1026972" cy="827479"/>
            <a:chOff x="5415297" y="2720612"/>
            <a:chExt cx="1371598" cy="1105161"/>
          </a:xfrm>
        </p:grpSpPr>
        <p:sp>
          <p:nvSpPr>
            <p:cNvPr id="11" name="Rectangle 6"/>
            <p:cNvSpPr/>
            <p:nvPr/>
          </p:nvSpPr>
          <p:spPr>
            <a:xfrm>
              <a:off x="5415297" y="3486649"/>
              <a:ext cx="890918" cy="3391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1050" smtClean="0">
                  <a:solidFill>
                    <a:schemeClr val="bg1">
                      <a:lumMod val="65000"/>
                    </a:schemeClr>
                  </a:solidFill>
                  <a:latin typeface="Arial"/>
                </a:rPr>
                <a:t>nel 2013</a:t>
              </a:r>
              <a:endParaRPr lang="it-IT" sz="1050">
                <a:solidFill>
                  <a:schemeClr val="bg1">
                    <a:lumMod val="65000"/>
                  </a:schemeClr>
                </a:solidFill>
                <a:latin typeface="Arial"/>
                <a:ea typeface="Open Sans" charset="0"/>
                <a:cs typeface="Arial"/>
              </a:endParaRPr>
            </a:p>
          </p:txBody>
        </p:sp>
        <p:sp>
          <p:nvSpPr>
            <p:cNvPr id="12" name="Rectangle 6"/>
            <p:cNvSpPr/>
            <p:nvPr/>
          </p:nvSpPr>
          <p:spPr>
            <a:xfrm>
              <a:off x="5415297" y="2720612"/>
              <a:ext cx="1371598" cy="698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2800" b="1" dirty="0">
                  <a:solidFill>
                    <a:srgbClr val="ECC249"/>
                  </a:solidFill>
                  <a:latin typeface="Arial"/>
                </a:rPr>
                <a:t> </a:t>
              </a:r>
              <a:r>
                <a:rPr lang="it-IT" sz="2800" b="1" dirty="0" smtClean="0">
                  <a:solidFill>
                    <a:srgbClr val="ECC249"/>
                  </a:solidFill>
                  <a:latin typeface="Arial"/>
                </a:rPr>
                <a:t>4</a:t>
              </a:r>
              <a:r>
                <a:rPr lang="it-IT" sz="2800" b="1" dirty="0">
                  <a:solidFill>
                    <a:srgbClr val="ECC249"/>
                  </a:solidFill>
                  <a:latin typeface="Arial"/>
                </a:rPr>
                <a:t>%</a:t>
              </a:r>
              <a:endParaRPr lang="it-IT" sz="2800" dirty="0">
                <a:solidFill>
                  <a:srgbClr val="ECC249"/>
                </a:solidFill>
                <a:latin typeface="Arial"/>
                <a:ea typeface="Open Sans" charset="0"/>
                <a:cs typeface="Arial"/>
              </a:endParaRPr>
            </a:p>
          </p:txBody>
        </p:sp>
      </p:grpSp>
      <p:sp>
        <p:nvSpPr>
          <p:cNvPr id="13" name="Rectangle 6"/>
          <p:cNvSpPr/>
          <p:nvPr/>
        </p:nvSpPr>
        <p:spPr>
          <a:xfrm>
            <a:off x="1379966" y="3201888"/>
            <a:ext cx="7748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400" smtClean="0">
                <a:solidFill>
                  <a:schemeClr val="bg1">
                    <a:lumMod val="65000"/>
                  </a:schemeClr>
                </a:solidFill>
                <a:latin typeface="Arial"/>
              </a:rPr>
              <a:t>nel 2017</a:t>
            </a:r>
            <a:endParaRPr lang="it-IT" sz="1400">
              <a:solidFill>
                <a:schemeClr val="bg1">
                  <a:lumMod val="65000"/>
                </a:schemeClr>
              </a:solidFill>
              <a:latin typeface="Arial"/>
              <a:ea typeface="Open Sans" charset="0"/>
              <a:cs typeface="Arial"/>
            </a:endParaRPr>
          </a:p>
        </p:txBody>
      </p:sp>
      <p:sp>
        <p:nvSpPr>
          <p:cNvPr id="14" name="CuadroTexto 33"/>
          <p:cNvSpPr txBox="1"/>
          <p:nvPr/>
        </p:nvSpPr>
        <p:spPr>
          <a:xfrm>
            <a:off x="7237783" y="2538933"/>
            <a:ext cx="149355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>
                <a:solidFill>
                  <a:srgbClr val="034EA2"/>
                </a:solidFill>
                <a:latin typeface="Arial"/>
              </a:rPr>
              <a:t>degli europei che hanno dichiarato di avere acquistato prodotti contraffatti a causa di proposte commerciali ingannevoli </a:t>
            </a:r>
            <a:endParaRPr lang="it-IT" sz="1100">
              <a:solidFill>
                <a:srgbClr val="034EA2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15" name="Agrupar 34"/>
          <p:cNvGrpSpPr/>
          <p:nvPr/>
        </p:nvGrpSpPr>
        <p:grpSpPr>
          <a:xfrm>
            <a:off x="5419409" y="2574585"/>
            <a:ext cx="954279" cy="954279"/>
            <a:chOff x="2255831" y="2043014"/>
            <a:chExt cx="1718956" cy="1718956"/>
          </a:xfrm>
        </p:grpSpPr>
        <p:sp>
          <p:nvSpPr>
            <p:cNvPr id="16" name="Elipse 35"/>
            <p:cNvSpPr/>
            <p:nvPr/>
          </p:nvSpPr>
          <p:spPr>
            <a:xfrm>
              <a:off x="2255831" y="2043014"/>
              <a:ext cx="1718956" cy="1718956"/>
            </a:xfrm>
            <a:prstGeom prst="ellipse">
              <a:avLst/>
            </a:prstGeom>
            <a:solidFill>
              <a:srgbClr val="ECC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7" name="Circular 36"/>
            <p:cNvSpPr/>
            <p:nvPr/>
          </p:nvSpPr>
          <p:spPr>
            <a:xfrm>
              <a:off x="2255831" y="2043014"/>
              <a:ext cx="1718956" cy="1718956"/>
            </a:xfrm>
            <a:prstGeom prst="pie">
              <a:avLst>
                <a:gd name="adj1" fmla="val 17790184"/>
                <a:gd name="adj2" fmla="val 1620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solidFill>
                  <a:schemeClr val="tx1"/>
                </a:solidFill>
              </a:endParaRPr>
            </a:p>
          </p:txBody>
        </p:sp>
        <p:sp>
          <p:nvSpPr>
            <p:cNvPr id="18" name="Elipse 37"/>
            <p:cNvSpPr/>
            <p:nvPr/>
          </p:nvSpPr>
          <p:spPr>
            <a:xfrm>
              <a:off x="2571228" y="2374370"/>
              <a:ext cx="1056244" cy="1056244"/>
            </a:xfrm>
            <a:prstGeom prst="ellipse">
              <a:avLst/>
            </a:prstGeom>
            <a:solidFill>
              <a:schemeClr val="bg1">
                <a:alpha val="5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19" name="Agrupar 38"/>
          <p:cNvGrpSpPr/>
          <p:nvPr/>
        </p:nvGrpSpPr>
        <p:grpSpPr>
          <a:xfrm>
            <a:off x="2227324" y="2353648"/>
            <a:ext cx="1435392" cy="1435392"/>
            <a:chOff x="2255831" y="2043014"/>
            <a:chExt cx="1718956" cy="1718956"/>
          </a:xfrm>
        </p:grpSpPr>
        <p:sp>
          <p:nvSpPr>
            <p:cNvPr id="20" name="Elipse 39"/>
            <p:cNvSpPr/>
            <p:nvPr/>
          </p:nvSpPr>
          <p:spPr>
            <a:xfrm>
              <a:off x="2255831" y="2043014"/>
              <a:ext cx="1718956" cy="1718956"/>
            </a:xfrm>
            <a:prstGeom prst="ellipse">
              <a:avLst/>
            </a:prstGeom>
            <a:solidFill>
              <a:srgbClr val="C680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1" name="Circular 40"/>
            <p:cNvSpPr/>
            <p:nvPr/>
          </p:nvSpPr>
          <p:spPr>
            <a:xfrm>
              <a:off x="2255831" y="2043014"/>
              <a:ext cx="1718956" cy="1718956"/>
            </a:xfrm>
            <a:prstGeom prst="pie">
              <a:avLst>
                <a:gd name="adj1" fmla="val 18650936"/>
                <a:gd name="adj2" fmla="val 1620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solidFill>
                  <a:schemeClr val="tx1"/>
                </a:solidFill>
              </a:endParaRPr>
            </a:p>
          </p:txBody>
        </p:sp>
        <p:sp>
          <p:nvSpPr>
            <p:cNvPr id="22" name="Elipse 45"/>
            <p:cNvSpPr/>
            <p:nvPr/>
          </p:nvSpPr>
          <p:spPr>
            <a:xfrm>
              <a:off x="2571228" y="2374370"/>
              <a:ext cx="1056244" cy="1056244"/>
            </a:xfrm>
            <a:prstGeom prst="ellipse">
              <a:avLst/>
            </a:prstGeom>
            <a:solidFill>
              <a:schemeClr val="bg1">
                <a:alpha val="5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sp>
        <p:nvSpPr>
          <p:cNvPr id="23" name="Rectangle 6"/>
          <p:cNvSpPr/>
          <p:nvPr/>
        </p:nvSpPr>
        <p:spPr>
          <a:xfrm>
            <a:off x="1525199" y="5031902"/>
            <a:ext cx="18256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4400" b="1" dirty="0" smtClean="0">
                <a:solidFill>
                  <a:srgbClr val="C68005"/>
                </a:solidFill>
                <a:latin typeface="Arial"/>
              </a:rPr>
              <a:t>35</a:t>
            </a:r>
            <a:r>
              <a:rPr lang="it-IT" sz="4400" b="1" dirty="0" smtClean="0">
                <a:solidFill>
                  <a:srgbClr val="C68005"/>
                </a:solidFill>
                <a:latin typeface="Arial"/>
              </a:rPr>
              <a:t>%</a:t>
            </a:r>
            <a:endParaRPr lang="it-IT" sz="4400" dirty="0">
              <a:solidFill>
                <a:srgbClr val="C68005"/>
              </a:solidFill>
              <a:latin typeface="Arial"/>
              <a:ea typeface="Open Sans" charset="0"/>
              <a:cs typeface="Arial"/>
            </a:endParaRPr>
          </a:p>
        </p:txBody>
      </p:sp>
      <p:sp>
        <p:nvSpPr>
          <p:cNvPr id="24" name="Rectangle 6"/>
          <p:cNvSpPr/>
          <p:nvPr/>
        </p:nvSpPr>
        <p:spPr>
          <a:xfrm>
            <a:off x="2575933" y="5797938"/>
            <a:ext cx="7748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400" smtClean="0">
                <a:solidFill>
                  <a:schemeClr val="bg1">
                    <a:lumMod val="65000"/>
                  </a:schemeClr>
                </a:solidFill>
                <a:latin typeface="Arial"/>
              </a:rPr>
              <a:t>nel 2017</a:t>
            </a:r>
            <a:endParaRPr lang="it-IT" sz="1400">
              <a:solidFill>
                <a:schemeClr val="bg1">
                  <a:lumMod val="65000"/>
                </a:schemeClr>
              </a:solidFill>
              <a:latin typeface="Arial"/>
              <a:ea typeface="Open Sans" charset="0"/>
              <a:cs typeface="Arial"/>
            </a:endParaRPr>
          </a:p>
        </p:txBody>
      </p:sp>
      <p:grpSp>
        <p:nvGrpSpPr>
          <p:cNvPr id="25" name="Agrupar 49"/>
          <p:cNvGrpSpPr/>
          <p:nvPr/>
        </p:nvGrpSpPr>
        <p:grpSpPr>
          <a:xfrm>
            <a:off x="3530845" y="4949698"/>
            <a:ext cx="1435392" cy="1435392"/>
            <a:chOff x="2255831" y="2043014"/>
            <a:chExt cx="1718956" cy="1718956"/>
          </a:xfrm>
        </p:grpSpPr>
        <p:sp>
          <p:nvSpPr>
            <p:cNvPr id="26" name="Elipse 50"/>
            <p:cNvSpPr/>
            <p:nvPr/>
          </p:nvSpPr>
          <p:spPr>
            <a:xfrm>
              <a:off x="2255831" y="2043014"/>
              <a:ext cx="1718956" cy="1718956"/>
            </a:xfrm>
            <a:prstGeom prst="ellipse">
              <a:avLst/>
            </a:prstGeom>
            <a:solidFill>
              <a:srgbClr val="C680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7" name="Circular 51"/>
            <p:cNvSpPr/>
            <p:nvPr/>
          </p:nvSpPr>
          <p:spPr>
            <a:xfrm>
              <a:off x="2255831" y="2043014"/>
              <a:ext cx="1718956" cy="1718956"/>
            </a:xfrm>
            <a:prstGeom prst="pie">
              <a:avLst>
                <a:gd name="adj1" fmla="val 1405287"/>
                <a:gd name="adj2" fmla="val 1620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solidFill>
                  <a:schemeClr val="tx1"/>
                </a:solidFill>
              </a:endParaRPr>
            </a:p>
          </p:txBody>
        </p:sp>
        <p:sp>
          <p:nvSpPr>
            <p:cNvPr id="28" name="Elipse 52"/>
            <p:cNvSpPr/>
            <p:nvPr/>
          </p:nvSpPr>
          <p:spPr>
            <a:xfrm>
              <a:off x="2571228" y="2374370"/>
              <a:ext cx="1056244" cy="1056244"/>
            </a:xfrm>
            <a:prstGeom prst="ellipse">
              <a:avLst/>
            </a:prstGeom>
            <a:solidFill>
              <a:schemeClr val="bg1">
                <a:alpha val="5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</p:spTree>
    <p:extLst>
      <p:ext uri="{BB962C8B-B14F-4D97-AF65-F5344CB8AC3E}">
        <p14:creationId xmlns:p14="http://schemas.microsoft.com/office/powerpoint/2010/main" val="151275428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/>
          <p:nvPr/>
        </p:nvSpPr>
        <p:spPr bwMode="auto">
          <a:xfrm>
            <a:off x="718185" y="904662"/>
            <a:ext cx="8030279" cy="436106"/>
          </a:xfrm>
          <a:prstGeom prst="rect">
            <a:avLst/>
          </a:prstGeom>
          <a:solidFill>
            <a:srgbClr val="183D8C"/>
          </a:solidFill>
          <a:ln>
            <a:noFill/>
          </a:ln>
          <a:extLst/>
        </p:spPr>
        <p:txBody>
          <a:bodyPr lIns="0" tIns="0" rIns="0" bIns="0" anchor="ctr"/>
          <a:lstStyle/>
          <a:p>
            <a:pPr marL="85725"/>
            <a:r>
              <a:rPr lang="it-IT" sz="1600" b="1" smtClean="0">
                <a:solidFill>
                  <a:schemeClr val="bg1"/>
                </a:solidFill>
                <a:latin typeface="Arial"/>
              </a:rPr>
              <a:t>CONFUSIONE CRESCENTE IN MERITO ALLA LEGALITÀ DEL CONTENUTO ONLINE</a:t>
            </a:r>
            <a:endParaRPr lang="it-IT" sz="1600" b="1">
              <a:latin typeface="Arial"/>
              <a:ea typeface="Arial"/>
              <a:cs typeface="Arial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683568" y="433239"/>
            <a:ext cx="8072070" cy="44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>
              <a:defRPr/>
            </a:pPr>
            <a:r>
              <a:rPr lang="it-IT" sz="1100" spc="-7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sym typeface="Helvetica Neue UltraLight"/>
              </a:rPr>
              <a:t>I CITTADINI EUROPEI E LA PROPRIETÀ INTELLETTUALE: PERCEZIONE, CONSAPEVOLEZZA E COMPORTAMENTO </a:t>
            </a:r>
            <a:endParaRPr lang="it-IT" sz="1100" spc="-71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Arial"/>
              <a:cs typeface="Arial"/>
              <a:sym typeface="Helvetica Neue UltraLight"/>
            </a:endParaRPr>
          </a:p>
        </p:txBody>
      </p:sp>
      <p:sp>
        <p:nvSpPr>
          <p:cNvPr id="4" name="CuadroTexto 64"/>
          <p:cNvSpPr txBox="1"/>
          <p:nvPr/>
        </p:nvSpPr>
        <p:spPr>
          <a:xfrm>
            <a:off x="1410739" y="1454425"/>
            <a:ext cx="7337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smtClean="0">
                <a:solidFill>
                  <a:srgbClr val="034EA2"/>
                </a:solidFill>
                <a:latin typeface="Arial"/>
              </a:rPr>
              <a:t>Cresce la confusione in merito a ciò che costituisce una </a:t>
            </a:r>
            <a:r>
              <a:rPr lang="it-IT" sz="1600" smtClean="0">
                <a:solidFill>
                  <a:srgbClr val="008E50"/>
                </a:solidFill>
                <a:latin typeface="Arial"/>
              </a:rPr>
              <a:t>provenienza </a:t>
            </a:r>
            <a:r>
              <a:rPr lang="it-IT" sz="1600">
                <a:solidFill>
                  <a:srgbClr val="034EA2"/>
                </a:solidFill>
                <a:latin typeface="Arial"/>
              </a:rPr>
              <a:t>legittima o illegittima</a:t>
            </a:r>
          </a:p>
        </p:txBody>
      </p:sp>
      <p:sp>
        <p:nvSpPr>
          <p:cNvPr id="5" name="Rectangle 8"/>
          <p:cNvSpPr/>
          <p:nvPr/>
        </p:nvSpPr>
        <p:spPr bwMode="auto">
          <a:xfrm>
            <a:off x="718185" y="4205584"/>
            <a:ext cx="8030279" cy="360040"/>
          </a:xfrm>
          <a:prstGeom prst="rect">
            <a:avLst/>
          </a:prstGeom>
          <a:solidFill>
            <a:srgbClr val="183D8C"/>
          </a:solidFill>
          <a:ln>
            <a:noFill/>
          </a:ln>
          <a:extLst/>
        </p:spPr>
        <p:txBody>
          <a:bodyPr lIns="0" tIns="0" rIns="0" bIns="0" anchor="ctr"/>
          <a:lstStyle/>
          <a:p>
            <a:pPr marL="85725"/>
            <a:r>
              <a:rPr lang="it-IT" sz="1600" b="1" smtClean="0">
                <a:solidFill>
                  <a:schemeClr val="bg1"/>
                </a:solidFill>
                <a:latin typeface="Arial"/>
              </a:rPr>
              <a:t>PIÙ EUROPEI VERIFICANO LA LEGITTIMITÀ DI UNA FONTE</a:t>
            </a:r>
            <a:endParaRPr lang="it-IT" sz="1600" b="1">
              <a:latin typeface="Arial"/>
              <a:ea typeface="Arial"/>
              <a:cs typeface="Arial"/>
            </a:endParaRPr>
          </a:p>
        </p:txBody>
      </p:sp>
      <p:sp>
        <p:nvSpPr>
          <p:cNvPr id="6" name="Rectangle 6"/>
          <p:cNvSpPr/>
          <p:nvPr/>
        </p:nvSpPr>
        <p:spPr>
          <a:xfrm>
            <a:off x="3807272" y="2878438"/>
            <a:ext cx="1197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mtClean="0">
                <a:solidFill>
                  <a:schemeClr val="bg1">
                    <a:lumMod val="65000"/>
                  </a:schemeClr>
                </a:solidFill>
                <a:latin typeface="Arial"/>
              </a:rPr>
              <a:t>CONTRO</a:t>
            </a:r>
            <a:endParaRPr lang="it-IT">
              <a:solidFill>
                <a:schemeClr val="bg1">
                  <a:lumMod val="65000"/>
                </a:schemeClr>
              </a:solidFill>
              <a:latin typeface="Arial"/>
              <a:ea typeface="Open Sans" charset="0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7358" y="2384731"/>
            <a:ext cx="18256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3600" b="1" dirty="0" smtClean="0">
                <a:solidFill>
                  <a:srgbClr val="008E50"/>
                </a:solidFill>
                <a:latin typeface="Arial"/>
              </a:rPr>
              <a:t>24</a:t>
            </a:r>
            <a:r>
              <a:rPr lang="it-IT" sz="3600" b="1" dirty="0" smtClean="0">
                <a:solidFill>
                  <a:srgbClr val="008E50"/>
                </a:solidFill>
                <a:latin typeface="Arial"/>
              </a:rPr>
              <a:t>%</a:t>
            </a:r>
            <a:endParaRPr lang="it-IT" sz="3600" dirty="0">
              <a:solidFill>
                <a:srgbClr val="008E50"/>
              </a:solidFill>
              <a:latin typeface="Arial"/>
              <a:ea typeface="Open Sans" charset="0"/>
              <a:cs typeface="Arial"/>
            </a:endParaRPr>
          </a:p>
        </p:txBody>
      </p:sp>
      <p:grpSp>
        <p:nvGrpSpPr>
          <p:cNvPr id="8" name="Agrupar 46"/>
          <p:cNvGrpSpPr/>
          <p:nvPr/>
        </p:nvGrpSpPr>
        <p:grpSpPr>
          <a:xfrm>
            <a:off x="6058170" y="2412239"/>
            <a:ext cx="1210244" cy="915663"/>
            <a:chOff x="4796922" y="2698888"/>
            <a:chExt cx="1616371" cy="1222937"/>
          </a:xfrm>
        </p:grpSpPr>
        <p:sp>
          <p:nvSpPr>
            <p:cNvPr id="9" name="Rectangle 6"/>
            <p:cNvSpPr/>
            <p:nvPr/>
          </p:nvSpPr>
          <p:spPr>
            <a:xfrm>
              <a:off x="5429047" y="3582701"/>
              <a:ext cx="890918" cy="3391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1050" smtClean="0">
                  <a:solidFill>
                    <a:schemeClr val="bg1">
                      <a:lumMod val="65000"/>
                    </a:schemeClr>
                  </a:solidFill>
                  <a:latin typeface="Arial"/>
                </a:rPr>
                <a:t>nel 2013</a:t>
              </a:r>
              <a:endParaRPr lang="it-IT" sz="1050">
                <a:solidFill>
                  <a:schemeClr val="bg1">
                    <a:lumMod val="65000"/>
                  </a:schemeClr>
                </a:solidFill>
                <a:latin typeface="Arial"/>
                <a:ea typeface="Open Sans" charset="0"/>
                <a:cs typeface="Arial"/>
              </a:endParaRPr>
            </a:p>
          </p:txBody>
        </p:sp>
        <p:sp>
          <p:nvSpPr>
            <p:cNvPr id="10" name="Rectangle 6"/>
            <p:cNvSpPr/>
            <p:nvPr/>
          </p:nvSpPr>
          <p:spPr>
            <a:xfrm>
              <a:off x="4796922" y="2698888"/>
              <a:ext cx="1616371" cy="698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2800" b="1" dirty="0">
                  <a:solidFill>
                    <a:srgbClr val="ECC249"/>
                  </a:solidFill>
                  <a:latin typeface="Arial"/>
                </a:rPr>
                <a:t> </a:t>
              </a:r>
              <a:r>
                <a:rPr lang="it-IT" sz="2800" b="1" dirty="0" smtClean="0">
                  <a:solidFill>
                    <a:srgbClr val="ECC249"/>
                  </a:solidFill>
                  <a:latin typeface="Arial"/>
                </a:rPr>
                <a:t> </a:t>
              </a:r>
              <a:r>
                <a:rPr lang="it-IT" sz="2800" b="1" dirty="0" smtClean="0">
                  <a:solidFill>
                    <a:srgbClr val="ECC249"/>
                  </a:solidFill>
                  <a:latin typeface="Arial"/>
                </a:rPr>
                <a:t>19</a:t>
              </a:r>
              <a:r>
                <a:rPr lang="it-IT" sz="2800" b="1" dirty="0" smtClean="0">
                  <a:solidFill>
                    <a:srgbClr val="ECC249"/>
                  </a:solidFill>
                  <a:latin typeface="Arial"/>
                </a:rPr>
                <a:t>%</a:t>
              </a:r>
              <a:endParaRPr lang="it-IT" sz="2800" dirty="0">
                <a:solidFill>
                  <a:srgbClr val="ECC249"/>
                </a:solidFill>
                <a:latin typeface="Arial"/>
                <a:ea typeface="Open Sans" charset="0"/>
                <a:cs typeface="Arial"/>
              </a:endParaRPr>
            </a:p>
          </p:txBody>
        </p:sp>
      </p:grpSp>
      <p:sp>
        <p:nvSpPr>
          <p:cNvPr id="11" name="Rectangle 6"/>
          <p:cNvSpPr/>
          <p:nvPr/>
        </p:nvSpPr>
        <p:spPr>
          <a:xfrm>
            <a:off x="1306965" y="3163707"/>
            <a:ext cx="7748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400" smtClean="0">
                <a:solidFill>
                  <a:schemeClr val="bg1">
                    <a:lumMod val="65000"/>
                  </a:schemeClr>
                </a:solidFill>
                <a:latin typeface="Arial"/>
              </a:rPr>
              <a:t>nel 2017</a:t>
            </a:r>
            <a:endParaRPr lang="it-IT" sz="1400">
              <a:solidFill>
                <a:schemeClr val="bg1">
                  <a:lumMod val="65000"/>
                </a:schemeClr>
              </a:solidFill>
              <a:latin typeface="Arial"/>
              <a:ea typeface="Open Sans" charset="0"/>
              <a:cs typeface="Arial"/>
            </a:endParaRPr>
          </a:p>
        </p:txBody>
      </p:sp>
      <p:sp>
        <p:nvSpPr>
          <p:cNvPr id="12" name="CuadroTexto 50"/>
          <p:cNvSpPr txBox="1"/>
          <p:nvPr/>
        </p:nvSpPr>
        <p:spPr>
          <a:xfrm>
            <a:off x="7222404" y="2525491"/>
            <a:ext cx="14935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>
                <a:solidFill>
                  <a:srgbClr val="034EA2"/>
                </a:solidFill>
                <a:latin typeface="Arial"/>
              </a:rPr>
              <a:t>degli europei intervistati si è domandato se una fonte fosse legittima o meno</a:t>
            </a:r>
            <a:endParaRPr lang="it-IT" sz="1100">
              <a:solidFill>
                <a:srgbClr val="034EA2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13" name="Agrupar 51"/>
          <p:cNvGrpSpPr/>
          <p:nvPr/>
        </p:nvGrpSpPr>
        <p:grpSpPr>
          <a:xfrm>
            <a:off x="5004392" y="2436876"/>
            <a:ext cx="1029909" cy="1029909"/>
            <a:chOff x="2255831" y="2043014"/>
            <a:chExt cx="1718956" cy="1718956"/>
          </a:xfrm>
        </p:grpSpPr>
        <p:sp>
          <p:nvSpPr>
            <p:cNvPr id="14" name="Elipse 52"/>
            <p:cNvSpPr/>
            <p:nvPr/>
          </p:nvSpPr>
          <p:spPr>
            <a:xfrm>
              <a:off x="2255831" y="2043014"/>
              <a:ext cx="1718956" cy="1718956"/>
            </a:xfrm>
            <a:prstGeom prst="ellipse">
              <a:avLst/>
            </a:prstGeom>
            <a:solidFill>
              <a:srgbClr val="ECC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5" name="Circular 54"/>
            <p:cNvSpPr/>
            <p:nvPr/>
          </p:nvSpPr>
          <p:spPr>
            <a:xfrm>
              <a:off x="2255831" y="2043014"/>
              <a:ext cx="1718956" cy="1718956"/>
            </a:xfrm>
            <a:prstGeom prst="pie">
              <a:avLst>
                <a:gd name="adj1" fmla="val 20416445"/>
                <a:gd name="adj2" fmla="val 1620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solidFill>
                  <a:schemeClr val="tx1"/>
                </a:solidFill>
              </a:endParaRPr>
            </a:p>
          </p:txBody>
        </p:sp>
        <p:sp>
          <p:nvSpPr>
            <p:cNvPr id="16" name="Elipse 55"/>
            <p:cNvSpPr/>
            <p:nvPr/>
          </p:nvSpPr>
          <p:spPr>
            <a:xfrm>
              <a:off x="2571228" y="2374370"/>
              <a:ext cx="1056244" cy="1056244"/>
            </a:xfrm>
            <a:prstGeom prst="ellipse">
              <a:avLst/>
            </a:prstGeom>
            <a:solidFill>
              <a:schemeClr val="bg1">
                <a:alpha val="5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17" name="Agrupar 56"/>
          <p:cNvGrpSpPr/>
          <p:nvPr/>
        </p:nvGrpSpPr>
        <p:grpSpPr>
          <a:xfrm>
            <a:off x="2371880" y="2298315"/>
            <a:ext cx="1435392" cy="1435392"/>
            <a:chOff x="2255831" y="2043014"/>
            <a:chExt cx="1718956" cy="1718956"/>
          </a:xfrm>
        </p:grpSpPr>
        <p:sp>
          <p:nvSpPr>
            <p:cNvPr id="18" name="Elipse 57"/>
            <p:cNvSpPr/>
            <p:nvPr/>
          </p:nvSpPr>
          <p:spPr>
            <a:xfrm>
              <a:off x="2255831" y="2043014"/>
              <a:ext cx="1718956" cy="1718956"/>
            </a:xfrm>
            <a:prstGeom prst="ellipse">
              <a:avLst/>
            </a:prstGeom>
            <a:solidFill>
              <a:srgbClr val="008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9" name="Circular 58"/>
            <p:cNvSpPr/>
            <p:nvPr/>
          </p:nvSpPr>
          <p:spPr>
            <a:xfrm>
              <a:off x="2255831" y="2043014"/>
              <a:ext cx="1718956" cy="1718956"/>
            </a:xfrm>
            <a:prstGeom prst="pie">
              <a:avLst>
                <a:gd name="adj1" fmla="val 21239426"/>
                <a:gd name="adj2" fmla="val 1620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solidFill>
                  <a:schemeClr val="tx1"/>
                </a:solidFill>
              </a:endParaRPr>
            </a:p>
          </p:txBody>
        </p:sp>
        <p:sp>
          <p:nvSpPr>
            <p:cNvPr id="20" name="Elipse 59"/>
            <p:cNvSpPr/>
            <p:nvPr/>
          </p:nvSpPr>
          <p:spPr>
            <a:xfrm>
              <a:off x="2571228" y="2374370"/>
              <a:ext cx="1056244" cy="1056244"/>
            </a:xfrm>
            <a:prstGeom prst="ellipse">
              <a:avLst/>
            </a:prstGeom>
            <a:solidFill>
              <a:schemeClr val="bg1">
                <a:alpha val="5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sp>
        <p:nvSpPr>
          <p:cNvPr id="21" name="Rectángulo 65"/>
          <p:cNvSpPr/>
          <p:nvPr/>
        </p:nvSpPr>
        <p:spPr>
          <a:xfrm>
            <a:off x="611560" y="2022124"/>
            <a:ext cx="799179" cy="353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smtClean="0">
                <a:solidFill>
                  <a:srgbClr val="008E50"/>
                </a:solidFill>
                <a:latin typeface="Arial"/>
              </a:rPr>
              <a:t>Contenuto online</a:t>
            </a:r>
            <a:endParaRPr lang="it-IT" sz="1000">
              <a:solidFill>
                <a:srgbClr val="008E5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2" name="Rectangle 6"/>
          <p:cNvSpPr/>
          <p:nvPr/>
        </p:nvSpPr>
        <p:spPr>
          <a:xfrm>
            <a:off x="3793308" y="5443307"/>
            <a:ext cx="12110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mtClean="0">
                <a:solidFill>
                  <a:schemeClr val="bg1">
                    <a:lumMod val="65000"/>
                  </a:schemeClr>
                </a:solidFill>
                <a:latin typeface="Arial"/>
              </a:rPr>
              <a:t>CONTRO</a:t>
            </a:r>
            <a:endParaRPr lang="it-IT">
              <a:solidFill>
                <a:schemeClr val="bg1">
                  <a:lumMod val="65000"/>
                </a:schemeClr>
              </a:solidFill>
              <a:latin typeface="Arial"/>
              <a:ea typeface="Open Sans" charset="0"/>
              <a:cs typeface="Arial"/>
            </a:endParaRPr>
          </a:p>
        </p:txBody>
      </p:sp>
      <p:sp>
        <p:nvSpPr>
          <p:cNvPr id="23" name="Rectangle 6"/>
          <p:cNvSpPr/>
          <p:nvPr/>
        </p:nvSpPr>
        <p:spPr>
          <a:xfrm>
            <a:off x="329253" y="4940628"/>
            <a:ext cx="18256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3600" b="1" dirty="0" smtClean="0">
                <a:solidFill>
                  <a:srgbClr val="008E50"/>
                </a:solidFill>
                <a:latin typeface="Arial"/>
              </a:rPr>
              <a:t>14</a:t>
            </a:r>
            <a:r>
              <a:rPr lang="it-IT" sz="3600" b="1" dirty="0">
                <a:solidFill>
                  <a:srgbClr val="008E50"/>
                </a:solidFill>
                <a:latin typeface="Arial"/>
              </a:rPr>
              <a:t>%</a:t>
            </a:r>
            <a:endParaRPr lang="it-IT" sz="3600" dirty="0">
              <a:solidFill>
                <a:srgbClr val="008E50"/>
              </a:solidFill>
              <a:latin typeface="Arial"/>
              <a:ea typeface="Open Sans" charset="0"/>
              <a:cs typeface="Arial"/>
            </a:endParaRPr>
          </a:p>
        </p:txBody>
      </p:sp>
      <p:grpSp>
        <p:nvGrpSpPr>
          <p:cNvPr id="24" name="Agrupar 68"/>
          <p:cNvGrpSpPr/>
          <p:nvPr/>
        </p:nvGrpSpPr>
        <p:grpSpPr>
          <a:xfrm>
            <a:off x="6012160" y="5110729"/>
            <a:ext cx="1210244" cy="827479"/>
            <a:chOff x="4735472" y="2720612"/>
            <a:chExt cx="1616371" cy="1105161"/>
          </a:xfrm>
        </p:grpSpPr>
        <p:sp>
          <p:nvSpPr>
            <p:cNvPr id="25" name="Rectangle 6"/>
            <p:cNvSpPr/>
            <p:nvPr/>
          </p:nvSpPr>
          <p:spPr>
            <a:xfrm>
              <a:off x="5415297" y="3486649"/>
              <a:ext cx="890918" cy="3391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1050" smtClean="0">
                  <a:solidFill>
                    <a:schemeClr val="bg1">
                      <a:lumMod val="65000"/>
                    </a:schemeClr>
                  </a:solidFill>
                  <a:latin typeface="Arial"/>
                </a:rPr>
                <a:t>nel 2013</a:t>
              </a:r>
              <a:endParaRPr lang="it-IT" sz="1050">
                <a:solidFill>
                  <a:schemeClr val="bg1">
                    <a:lumMod val="65000"/>
                  </a:schemeClr>
                </a:solidFill>
                <a:latin typeface="Arial"/>
                <a:ea typeface="Open Sans" charset="0"/>
                <a:cs typeface="Arial"/>
              </a:endParaRPr>
            </a:p>
          </p:txBody>
        </p:sp>
        <p:sp>
          <p:nvSpPr>
            <p:cNvPr id="26" name="Rectangle 6"/>
            <p:cNvSpPr/>
            <p:nvPr/>
          </p:nvSpPr>
          <p:spPr>
            <a:xfrm>
              <a:off x="4735472" y="2720612"/>
              <a:ext cx="1616371" cy="698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2800" b="1" dirty="0">
                  <a:solidFill>
                    <a:srgbClr val="ECC249"/>
                  </a:solidFill>
                  <a:latin typeface="Arial"/>
                </a:rPr>
                <a:t> </a:t>
              </a:r>
              <a:r>
                <a:rPr lang="it-IT" sz="2800" b="1" dirty="0" smtClean="0">
                  <a:solidFill>
                    <a:srgbClr val="ECC249"/>
                  </a:solidFill>
                  <a:latin typeface="Arial"/>
                </a:rPr>
                <a:t> </a:t>
              </a:r>
              <a:r>
                <a:rPr lang="it-IT" sz="2800" b="1" dirty="0" smtClean="0">
                  <a:solidFill>
                    <a:srgbClr val="ECC249"/>
                  </a:solidFill>
                  <a:latin typeface="Arial"/>
                </a:rPr>
                <a:t>12</a:t>
              </a:r>
              <a:r>
                <a:rPr lang="it-IT" sz="2800" b="1" dirty="0" smtClean="0">
                  <a:solidFill>
                    <a:srgbClr val="ECC249"/>
                  </a:solidFill>
                  <a:latin typeface="Arial"/>
                </a:rPr>
                <a:t>%</a:t>
              </a:r>
              <a:endParaRPr lang="it-IT" sz="2800" dirty="0">
                <a:solidFill>
                  <a:srgbClr val="ECC249"/>
                </a:solidFill>
                <a:latin typeface="Arial"/>
                <a:ea typeface="Open Sans" charset="0"/>
                <a:cs typeface="Arial"/>
              </a:endParaRPr>
            </a:p>
          </p:txBody>
        </p:sp>
      </p:grpSp>
      <p:sp>
        <p:nvSpPr>
          <p:cNvPr id="27" name="Rectangle 6"/>
          <p:cNvSpPr/>
          <p:nvPr/>
        </p:nvSpPr>
        <p:spPr>
          <a:xfrm>
            <a:off x="1397069" y="5756849"/>
            <a:ext cx="7748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400" smtClean="0">
                <a:solidFill>
                  <a:schemeClr val="bg1">
                    <a:lumMod val="65000"/>
                  </a:schemeClr>
                </a:solidFill>
                <a:latin typeface="Arial"/>
              </a:rPr>
              <a:t>nel 2017</a:t>
            </a:r>
            <a:endParaRPr lang="it-IT" sz="1400">
              <a:solidFill>
                <a:schemeClr val="bg1">
                  <a:lumMod val="65000"/>
                </a:schemeClr>
              </a:solidFill>
              <a:latin typeface="Arial"/>
              <a:ea typeface="Open Sans" charset="0"/>
              <a:cs typeface="Arial"/>
            </a:endParaRPr>
          </a:p>
        </p:txBody>
      </p:sp>
      <p:sp>
        <p:nvSpPr>
          <p:cNvPr id="28" name="CuadroTexto 72"/>
          <p:cNvSpPr txBox="1"/>
          <p:nvPr/>
        </p:nvSpPr>
        <p:spPr>
          <a:xfrm>
            <a:off x="7182899" y="5191399"/>
            <a:ext cx="17095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>
                <a:solidFill>
                  <a:srgbClr val="034EA2"/>
                </a:solidFill>
                <a:latin typeface="Arial"/>
              </a:rPr>
              <a:t>ha effettuato ricerche per verificare se una fonte dalla quale scaricare musica o video fosse legittima o meno</a:t>
            </a:r>
            <a:endParaRPr lang="it-IT" sz="1100">
              <a:solidFill>
                <a:srgbClr val="034EA2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29" name="Agrupar 73"/>
          <p:cNvGrpSpPr/>
          <p:nvPr/>
        </p:nvGrpSpPr>
        <p:grpSpPr>
          <a:xfrm>
            <a:off x="5004392" y="5079361"/>
            <a:ext cx="1029909" cy="1029909"/>
            <a:chOff x="2255831" y="2043014"/>
            <a:chExt cx="1718956" cy="1718956"/>
          </a:xfrm>
        </p:grpSpPr>
        <p:sp>
          <p:nvSpPr>
            <p:cNvPr id="30" name="Elipse 74"/>
            <p:cNvSpPr/>
            <p:nvPr/>
          </p:nvSpPr>
          <p:spPr>
            <a:xfrm>
              <a:off x="2255831" y="2043014"/>
              <a:ext cx="1718956" cy="1718956"/>
            </a:xfrm>
            <a:prstGeom prst="ellipse">
              <a:avLst/>
            </a:prstGeom>
            <a:solidFill>
              <a:srgbClr val="ECC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1" name="Circular 75"/>
            <p:cNvSpPr/>
            <p:nvPr/>
          </p:nvSpPr>
          <p:spPr>
            <a:xfrm>
              <a:off x="2255831" y="2043014"/>
              <a:ext cx="1718956" cy="1718956"/>
            </a:xfrm>
            <a:prstGeom prst="pie">
              <a:avLst>
                <a:gd name="adj1" fmla="val 18906431"/>
                <a:gd name="adj2" fmla="val 1620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solidFill>
                  <a:schemeClr val="tx1"/>
                </a:solidFill>
              </a:endParaRPr>
            </a:p>
          </p:txBody>
        </p:sp>
        <p:sp>
          <p:nvSpPr>
            <p:cNvPr id="32" name="Elipse 76"/>
            <p:cNvSpPr/>
            <p:nvPr/>
          </p:nvSpPr>
          <p:spPr>
            <a:xfrm>
              <a:off x="2571228" y="2374370"/>
              <a:ext cx="1056244" cy="1056244"/>
            </a:xfrm>
            <a:prstGeom prst="ellipse">
              <a:avLst/>
            </a:prstGeom>
            <a:solidFill>
              <a:schemeClr val="bg1">
                <a:alpha val="5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33" name="Agrupar 77"/>
          <p:cNvGrpSpPr/>
          <p:nvPr/>
        </p:nvGrpSpPr>
        <p:grpSpPr>
          <a:xfrm>
            <a:off x="2357916" y="4876619"/>
            <a:ext cx="1435392" cy="1435392"/>
            <a:chOff x="2255831" y="2043014"/>
            <a:chExt cx="1718956" cy="1718956"/>
          </a:xfrm>
        </p:grpSpPr>
        <p:sp>
          <p:nvSpPr>
            <p:cNvPr id="34" name="Elipse 78"/>
            <p:cNvSpPr/>
            <p:nvPr/>
          </p:nvSpPr>
          <p:spPr>
            <a:xfrm>
              <a:off x="2255831" y="2043014"/>
              <a:ext cx="1718956" cy="1718956"/>
            </a:xfrm>
            <a:prstGeom prst="ellipse">
              <a:avLst/>
            </a:prstGeom>
            <a:solidFill>
              <a:srgbClr val="008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5" name="Circular 79"/>
            <p:cNvSpPr/>
            <p:nvPr/>
          </p:nvSpPr>
          <p:spPr>
            <a:xfrm>
              <a:off x="2255831" y="2043014"/>
              <a:ext cx="1718956" cy="1718956"/>
            </a:xfrm>
            <a:prstGeom prst="pie">
              <a:avLst>
                <a:gd name="adj1" fmla="val 19646432"/>
                <a:gd name="adj2" fmla="val 1620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solidFill>
                  <a:schemeClr val="tx1"/>
                </a:solidFill>
              </a:endParaRPr>
            </a:p>
          </p:txBody>
        </p:sp>
        <p:sp>
          <p:nvSpPr>
            <p:cNvPr id="36" name="Elipse 80"/>
            <p:cNvSpPr/>
            <p:nvPr/>
          </p:nvSpPr>
          <p:spPr>
            <a:xfrm>
              <a:off x="2571228" y="2374370"/>
              <a:ext cx="1056244" cy="1056244"/>
            </a:xfrm>
            <a:prstGeom prst="ellipse">
              <a:avLst/>
            </a:prstGeom>
            <a:solidFill>
              <a:schemeClr val="bg1">
                <a:alpha val="5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37" name="Agrupar 3"/>
          <p:cNvGrpSpPr/>
          <p:nvPr/>
        </p:nvGrpSpPr>
        <p:grpSpPr>
          <a:xfrm>
            <a:off x="738812" y="1473355"/>
            <a:ext cx="544674" cy="544674"/>
            <a:chOff x="738812" y="1465236"/>
            <a:chExt cx="544674" cy="544674"/>
          </a:xfrm>
        </p:grpSpPr>
        <p:sp>
          <p:nvSpPr>
            <p:cNvPr id="38" name="Rectángulo redondeado 1"/>
            <p:cNvSpPr/>
            <p:nvPr/>
          </p:nvSpPr>
          <p:spPr>
            <a:xfrm>
              <a:off x="738812" y="1465236"/>
              <a:ext cx="544674" cy="544674"/>
            </a:xfrm>
            <a:prstGeom prst="roundRect">
              <a:avLst/>
            </a:prstGeom>
            <a:noFill/>
            <a:ln>
              <a:solidFill>
                <a:srgbClr val="008E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9" name="Flecha abajo 2"/>
            <p:cNvSpPr/>
            <p:nvPr/>
          </p:nvSpPr>
          <p:spPr>
            <a:xfrm>
              <a:off x="867133" y="1621465"/>
              <a:ext cx="288032" cy="285608"/>
            </a:xfrm>
            <a:prstGeom prst="downArrow">
              <a:avLst/>
            </a:prstGeom>
            <a:solidFill>
              <a:srgbClr val="008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</p:spTree>
    <p:extLst>
      <p:ext uri="{BB962C8B-B14F-4D97-AF65-F5344CB8AC3E}">
        <p14:creationId xmlns:p14="http://schemas.microsoft.com/office/powerpoint/2010/main" val="151275428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4"/>
          <p:cNvSpPr/>
          <p:nvPr/>
        </p:nvSpPr>
        <p:spPr>
          <a:xfrm>
            <a:off x="5145572" y="3586280"/>
            <a:ext cx="3626025" cy="1442137"/>
          </a:xfrm>
          <a:custGeom>
            <a:avLst/>
            <a:gdLst>
              <a:gd name="connsiteX0" fmla="*/ 0 w 4147283"/>
              <a:gd name="connsiteY0" fmla="*/ 275802 h 1800729"/>
              <a:gd name="connsiteX1" fmla="*/ 1468973 w 4147283"/>
              <a:gd name="connsiteY1" fmla="*/ 273605 h 1800729"/>
              <a:gd name="connsiteX2" fmla="*/ 1983379 w 4147283"/>
              <a:gd name="connsiteY2" fmla="*/ 15 h 1800729"/>
              <a:gd name="connsiteX3" fmla="*/ 2576587 w 4147283"/>
              <a:gd name="connsiteY3" fmla="*/ 285751 h 1800729"/>
              <a:gd name="connsiteX4" fmla="*/ 4147283 w 4147283"/>
              <a:gd name="connsiteY4" fmla="*/ 274330 h 1800729"/>
              <a:gd name="connsiteX5" fmla="*/ 4136648 w 4147283"/>
              <a:gd name="connsiteY5" fmla="*/ 1794702 h 1800729"/>
              <a:gd name="connsiteX6" fmla="*/ 0 w 4147283"/>
              <a:gd name="connsiteY6" fmla="*/ 1800729 h 1800729"/>
              <a:gd name="connsiteX7" fmla="*/ 0 w 4147283"/>
              <a:gd name="connsiteY7" fmla="*/ 275802 h 1800729"/>
              <a:gd name="connsiteX8" fmla="*/ 0 w 8030278"/>
              <a:gd name="connsiteY8" fmla="*/ 242360 h 1768265"/>
              <a:gd name="connsiteX9" fmla="*/ 0 w 8030278"/>
              <a:gd name="connsiteY9" fmla="*/ 242360 h 1768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7283" h="1800729">
                <a:moveTo>
                  <a:pt x="0" y="275802"/>
                </a:moveTo>
                <a:lnTo>
                  <a:pt x="1468973" y="273605"/>
                </a:lnTo>
                <a:cubicBezTo>
                  <a:pt x="1447395" y="273605"/>
                  <a:pt x="1695913" y="132169"/>
                  <a:pt x="1983379" y="15"/>
                </a:cubicBezTo>
                <a:cubicBezTo>
                  <a:pt x="1980014" y="-2330"/>
                  <a:pt x="2565445" y="265871"/>
                  <a:pt x="2576587" y="285751"/>
                </a:cubicBezTo>
                <a:cubicBezTo>
                  <a:pt x="2546704" y="283509"/>
                  <a:pt x="3623718" y="278137"/>
                  <a:pt x="4147283" y="274330"/>
                </a:cubicBezTo>
                <a:cubicBezTo>
                  <a:pt x="4146386" y="788126"/>
                  <a:pt x="4137545" y="1280906"/>
                  <a:pt x="4136648" y="1794702"/>
                </a:cubicBezTo>
                <a:lnTo>
                  <a:pt x="0" y="1800729"/>
                </a:lnTo>
                <a:lnTo>
                  <a:pt x="0" y="27580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pSp>
        <p:nvGrpSpPr>
          <p:cNvPr id="3" name="Agrupar 79"/>
          <p:cNvGrpSpPr/>
          <p:nvPr/>
        </p:nvGrpSpPr>
        <p:grpSpPr>
          <a:xfrm>
            <a:off x="6607616" y="3969207"/>
            <a:ext cx="872702" cy="872702"/>
            <a:chOff x="2255831" y="2043014"/>
            <a:chExt cx="1718956" cy="1718956"/>
          </a:xfrm>
        </p:grpSpPr>
        <p:sp>
          <p:nvSpPr>
            <p:cNvPr id="4" name="Elipse 80"/>
            <p:cNvSpPr/>
            <p:nvPr/>
          </p:nvSpPr>
          <p:spPr>
            <a:xfrm>
              <a:off x="2255831" y="2043014"/>
              <a:ext cx="1718956" cy="1718956"/>
            </a:xfrm>
            <a:prstGeom prst="ellipse">
              <a:avLst/>
            </a:prstGeom>
            <a:solidFill>
              <a:srgbClr val="ECC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5" name="Circular 81"/>
            <p:cNvSpPr/>
            <p:nvPr/>
          </p:nvSpPr>
          <p:spPr>
            <a:xfrm>
              <a:off x="2255831" y="2043014"/>
              <a:ext cx="1718956" cy="1718956"/>
            </a:xfrm>
            <a:prstGeom prst="pie">
              <a:avLst>
                <a:gd name="adj1" fmla="val 2473196"/>
                <a:gd name="adj2" fmla="val 1620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solidFill>
                  <a:schemeClr val="tx1"/>
                </a:solidFill>
              </a:endParaRPr>
            </a:p>
          </p:txBody>
        </p:sp>
        <p:sp>
          <p:nvSpPr>
            <p:cNvPr id="6" name="Elipse 82"/>
            <p:cNvSpPr/>
            <p:nvPr/>
          </p:nvSpPr>
          <p:spPr>
            <a:xfrm>
              <a:off x="2571228" y="2374370"/>
              <a:ext cx="1056244" cy="1056244"/>
            </a:xfrm>
            <a:prstGeom prst="ellipse">
              <a:avLst/>
            </a:prstGeom>
            <a:solidFill>
              <a:schemeClr val="bg1">
                <a:alpha val="5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sp>
        <p:nvSpPr>
          <p:cNvPr id="7" name="Rectangle 6"/>
          <p:cNvSpPr/>
          <p:nvPr/>
        </p:nvSpPr>
        <p:spPr>
          <a:xfrm>
            <a:off x="7534724" y="3999402"/>
            <a:ext cx="11901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smtClean="0">
                <a:solidFill>
                  <a:srgbClr val="ECC249"/>
                </a:solidFill>
                <a:latin typeface="Arial"/>
              </a:rPr>
              <a:t>33%</a:t>
            </a:r>
            <a:endParaRPr lang="it-IT" sz="3600">
              <a:solidFill>
                <a:srgbClr val="ECC249"/>
              </a:solidFill>
              <a:latin typeface="Arial"/>
              <a:ea typeface="Open Sans" charset="0"/>
              <a:cs typeface="Arial"/>
            </a:endParaRPr>
          </a:p>
        </p:txBody>
      </p:sp>
      <p:sp>
        <p:nvSpPr>
          <p:cNvPr id="8" name="Rectangle 6"/>
          <p:cNvSpPr/>
          <p:nvPr/>
        </p:nvSpPr>
        <p:spPr>
          <a:xfrm>
            <a:off x="7602428" y="4548911"/>
            <a:ext cx="7748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smtClean="0">
                <a:solidFill>
                  <a:schemeClr val="bg1">
                    <a:lumMod val="65000"/>
                  </a:schemeClr>
                </a:solidFill>
                <a:latin typeface="Arial"/>
              </a:rPr>
              <a:t>nel 2013</a:t>
            </a:r>
            <a:endParaRPr lang="it-IT" sz="1400">
              <a:solidFill>
                <a:schemeClr val="bg1">
                  <a:lumMod val="65000"/>
                </a:schemeClr>
              </a:solidFill>
              <a:latin typeface="Arial"/>
              <a:ea typeface="Open Sans" charset="0"/>
              <a:cs typeface="Arial"/>
            </a:endParaRPr>
          </a:p>
        </p:txBody>
      </p:sp>
      <p:sp>
        <p:nvSpPr>
          <p:cNvPr id="9" name="Rectángulo 4"/>
          <p:cNvSpPr/>
          <p:nvPr/>
        </p:nvSpPr>
        <p:spPr>
          <a:xfrm>
            <a:off x="718185" y="3586280"/>
            <a:ext cx="3626025" cy="1442137"/>
          </a:xfrm>
          <a:custGeom>
            <a:avLst/>
            <a:gdLst>
              <a:gd name="connsiteX0" fmla="*/ 0 w 4147283"/>
              <a:gd name="connsiteY0" fmla="*/ 275802 h 1800729"/>
              <a:gd name="connsiteX1" fmla="*/ 1468973 w 4147283"/>
              <a:gd name="connsiteY1" fmla="*/ 273605 h 1800729"/>
              <a:gd name="connsiteX2" fmla="*/ 1983379 w 4147283"/>
              <a:gd name="connsiteY2" fmla="*/ 15 h 1800729"/>
              <a:gd name="connsiteX3" fmla="*/ 2576587 w 4147283"/>
              <a:gd name="connsiteY3" fmla="*/ 285751 h 1800729"/>
              <a:gd name="connsiteX4" fmla="*/ 4147283 w 4147283"/>
              <a:gd name="connsiteY4" fmla="*/ 274330 h 1800729"/>
              <a:gd name="connsiteX5" fmla="*/ 4136648 w 4147283"/>
              <a:gd name="connsiteY5" fmla="*/ 1794702 h 1800729"/>
              <a:gd name="connsiteX6" fmla="*/ 0 w 4147283"/>
              <a:gd name="connsiteY6" fmla="*/ 1800729 h 1800729"/>
              <a:gd name="connsiteX7" fmla="*/ 0 w 4147283"/>
              <a:gd name="connsiteY7" fmla="*/ 275802 h 1800729"/>
              <a:gd name="connsiteX8" fmla="*/ 0 w 8030278"/>
              <a:gd name="connsiteY8" fmla="*/ 242360 h 1768265"/>
              <a:gd name="connsiteX9" fmla="*/ 0 w 8030278"/>
              <a:gd name="connsiteY9" fmla="*/ 242360 h 1768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7283" h="1800729">
                <a:moveTo>
                  <a:pt x="0" y="275802"/>
                </a:moveTo>
                <a:lnTo>
                  <a:pt x="1468973" y="273605"/>
                </a:lnTo>
                <a:cubicBezTo>
                  <a:pt x="1447395" y="273605"/>
                  <a:pt x="1695913" y="132169"/>
                  <a:pt x="1983379" y="15"/>
                </a:cubicBezTo>
                <a:cubicBezTo>
                  <a:pt x="1980014" y="-2330"/>
                  <a:pt x="2565445" y="265871"/>
                  <a:pt x="2576587" y="285751"/>
                </a:cubicBezTo>
                <a:cubicBezTo>
                  <a:pt x="2546704" y="283509"/>
                  <a:pt x="3623718" y="278137"/>
                  <a:pt x="4147283" y="274330"/>
                </a:cubicBezTo>
                <a:cubicBezTo>
                  <a:pt x="4146386" y="788126"/>
                  <a:pt x="4137545" y="1280906"/>
                  <a:pt x="4136648" y="1794702"/>
                </a:cubicBezTo>
                <a:lnTo>
                  <a:pt x="0" y="1800729"/>
                </a:lnTo>
                <a:lnTo>
                  <a:pt x="0" y="27580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pSp>
        <p:nvGrpSpPr>
          <p:cNvPr id="10" name="Agrupar 70"/>
          <p:cNvGrpSpPr/>
          <p:nvPr/>
        </p:nvGrpSpPr>
        <p:grpSpPr>
          <a:xfrm>
            <a:off x="2202982" y="3988260"/>
            <a:ext cx="842846" cy="842846"/>
            <a:chOff x="2255831" y="2043014"/>
            <a:chExt cx="1718956" cy="1718956"/>
          </a:xfrm>
        </p:grpSpPr>
        <p:sp>
          <p:nvSpPr>
            <p:cNvPr id="11" name="Elipse 71"/>
            <p:cNvSpPr/>
            <p:nvPr/>
          </p:nvSpPr>
          <p:spPr>
            <a:xfrm>
              <a:off x="2255831" y="2043014"/>
              <a:ext cx="1718956" cy="1718956"/>
            </a:xfrm>
            <a:prstGeom prst="ellipse">
              <a:avLst/>
            </a:prstGeom>
            <a:solidFill>
              <a:srgbClr val="008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2" name="Circular 72"/>
            <p:cNvSpPr/>
            <p:nvPr/>
          </p:nvSpPr>
          <p:spPr>
            <a:xfrm>
              <a:off x="2255831" y="2043014"/>
              <a:ext cx="1718956" cy="1718956"/>
            </a:xfrm>
            <a:prstGeom prst="pie">
              <a:avLst>
                <a:gd name="adj1" fmla="val 3826961"/>
                <a:gd name="adj2" fmla="val 1620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solidFill>
                  <a:schemeClr val="tx1"/>
                </a:solidFill>
              </a:endParaRPr>
            </a:p>
          </p:txBody>
        </p:sp>
        <p:sp>
          <p:nvSpPr>
            <p:cNvPr id="13" name="Elipse 73"/>
            <p:cNvSpPr/>
            <p:nvPr/>
          </p:nvSpPr>
          <p:spPr>
            <a:xfrm>
              <a:off x="2571228" y="2374370"/>
              <a:ext cx="1056244" cy="1056244"/>
            </a:xfrm>
            <a:prstGeom prst="ellipse">
              <a:avLst/>
            </a:prstGeom>
            <a:solidFill>
              <a:schemeClr val="bg1">
                <a:alpha val="5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cxnSp>
        <p:nvCxnSpPr>
          <p:cNvPr id="14" name="Conector recto 87"/>
          <p:cNvCxnSpPr/>
          <p:nvPr/>
        </p:nvCxnSpPr>
        <p:spPr>
          <a:xfrm flipH="1">
            <a:off x="6444208" y="4005064"/>
            <a:ext cx="0" cy="809238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8"/>
          <p:cNvSpPr/>
          <p:nvPr/>
        </p:nvSpPr>
        <p:spPr bwMode="auto">
          <a:xfrm>
            <a:off x="718185" y="980728"/>
            <a:ext cx="8030279" cy="360040"/>
          </a:xfrm>
          <a:prstGeom prst="rect">
            <a:avLst/>
          </a:prstGeom>
          <a:solidFill>
            <a:srgbClr val="183D8C"/>
          </a:solidFill>
          <a:ln>
            <a:noFill/>
          </a:ln>
          <a:extLst/>
        </p:spPr>
        <p:txBody>
          <a:bodyPr lIns="0" tIns="0" rIns="0" bIns="0" anchor="ctr"/>
          <a:lstStyle/>
          <a:p>
            <a:pPr marL="85725"/>
            <a:r>
              <a:rPr lang="it-IT" sz="1600" b="1">
                <a:solidFill>
                  <a:schemeClr val="bg1"/>
                </a:solidFill>
                <a:latin typeface="Arial"/>
              </a:rPr>
              <a:t>ACCESSO AL CONTENUTO DIGITALE ONLINE</a:t>
            </a:r>
            <a:endParaRPr lang="it-IT" sz="1600" b="1">
              <a:latin typeface="Arial"/>
              <a:ea typeface="Arial"/>
              <a:cs typeface="Arial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683568" y="433239"/>
            <a:ext cx="8072070" cy="44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>
              <a:defRPr/>
            </a:pPr>
            <a:r>
              <a:rPr lang="it-IT" sz="1100" spc="-7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sym typeface="Helvetica Neue UltraLight"/>
              </a:rPr>
              <a:t>I CITTADINI EUROPEI E LA PROPRIETÀ INTELLETTUALE: PERCEZIONE, CONSAPEVOLEZZA E COMPORTAMENTO </a:t>
            </a:r>
            <a:endParaRPr lang="it-IT" sz="1100" spc="-71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Arial"/>
              <a:cs typeface="Arial"/>
              <a:sym typeface="Helvetica Neue UltraLight"/>
            </a:endParaRPr>
          </a:p>
        </p:txBody>
      </p:sp>
      <p:sp>
        <p:nvSpPr>
          <p:cNvPr id="17" name="Rectangle 6"/>
          <p:cNvSpPr/>
          <p:nvPr/>
        </p:nvSpPr>
        <p:spPr>
          <a:xfrm>
            <a:off x="3493505" y="2745408"/>
            <a:ext cx="11745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mtClean="0">
                <a:solidFill>
                  <a:schemeClr val="bg1">
                    <a:lumMod val="65000"/>
                  </a:schemeClr>
                </a:solidFill>
                <a:latin typeface="Arial"/>
              </a:rPr>
              <a:t>CONTRO</a:t>
            </a:r>
            <a:endParaRPr lang="it-IT">
              <a:solidFill>
                <a:schemeClr val="bg1">
                  <a:lumMod val="65000"/>
                </a:schemeClr>
              </a:solidFill>
              <a:latin typeface="Arial"/>
              <a:ea typeface="Open Sans" charset="0"/>
              <a:cs typeface="Arial"/>
            </a:endParaRPr>
          </a:p>
        </p:txBody>
      </p:sp>
      <p:sp>
        <p:nvSpPr>
          <p:cNvPr id="18" name="Rectangle 6"/>
          <p:cNvSpPr/>
          <p:nvPr/>
        </p:nvSpPr>
        <p:spPr>
          <a:xfrm>
            <a:off x="1867060" y="2405692"/>
            <a:ext cx="1726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3600" b="1" dirty="0" smtClean="0">
                <a:solidFill>
                  <a:srgbClr val="008E50"/>
                </a:solidFill>
                <a:latin typeface="Arial"/>
              </a:rPr>
              <a:t>27</a:t>
            </a:r>
            <a:r>
              <a:rPr lang="it-IT" sz="3600" b="1" dirty="0" smtClean="0">
                <a:solidFill>
                  <a:srgbClr val="008E50"/>
                </a:solidFill>
                <a:latin typeface="Arial"/>
              </a:rPr>
              <a:t>%</a:t>
            </a:r>
            <a:endParaRPr lang="it-IT" sz="3600" dirty="0">
              <a:solidFill>
                <a:srgbClr val="008E50"/>
              </a:solidFill>
              <a:latin typeface="Arial"/>
              <a:ea typeface="Open Sans" charset="0"/>
              <a:cs typeface="Arial"/>
            </a:endParaRPr>
          </a:p>
        </p:txBody>
      </p:sp>
      <p:sp>
        <p:nvSpPr>
          <p:cNvPr id="19" name="Rectangle 6"/>
          <p:cNvSpPr/>
          <p:nvPr/>
        </p:nvSpPr>
        <p:spPr>
          <a:xfrm>
            <a:off x="2072733" y="3171728"/>
            <a:ext cx="7748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400" smtClean="0">
                <a:solidFill>
                  <a:schemeClr val="bg1">
                    <a:lumMod val="65000"/>
                  </a:schemeClr>
                </a:solidFill>
                <a:latin typeface="Arial"/>
              </a:rPr>
              <a:t>nel 2017</a:t>
            </a:r>
            <a:endParaRPr lang="it-IT" sz="1400">
              <a:solidFill>
                <a:schemeClr val="bg1">
                  <a:lumMod val="65000"/>
                </a:schemeClr>
              </a:solidFill>
              <a:latin typeface="Arial"/>
              <a:ea typeface="Open Sans" charset="0"/>
              <a:cs typeface="Arial"/>
            </a:endParaRPr>
          </a:p>
        </p:txBody>
      </p:sp>
      <p:sp>
        <p:nvSpPr>
          <p:cNvPr id="20" name="CuadroTexto 68"/>
          <p:cNvSpPr txBox="1"/>
          <p:nvPr/>
        </p:nvSpPr>
        <p:spPr>
          <a:xfrm>
            <a:off x="7330530" y="2151361"/>
            <a:ext cx="141793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>
                <a:solidFill>
                  <a:srgbClr val="034EA2"/>
                </a:solidFill>
                <a:latin typeface="Arial"/>
              </a:rPr>
              <a:t>h</a:t>
            </a:r>
            <a:r>
              <a:rPr lang="it-IT" sz="1050" smtClean="0">
                <a:solidFill>
                  <a:srgbClr val="034EA2"/>
                </a:solidFill>
                <a:latin typeface="Arial"/>
              </a:rPr>
              <a:t>a </a:t>
            </a:r>
            <a:r>
              <a:rPr lang="it-IT" sz="1050">
                <a:solidFill>
                  <a:srgbClr val="034EA2"/>
                </a:solidFill>
                <a:latin typeface="Arial"/>
              </a:rPr>
              <a:t>pagato per accedere, scaricare o utilizzare in streaming contenuti protetti da diritti d’autore da un servizio legale su Internet (musica, video, film o serie TV)</a:t>
            </a:r>
            <a:endParaRPr lang="it-IT" sz="1050">
              <a:solidFill>
                <a:srgbClr val="034EA2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21" name="Agrupar 47"/>
          <p:cNvGrpSpPr/>
          <p:nvPr/>
        </p:nvGrpSpPr>
        <p:grpSpPr>
          <a:xfrm>
            <a:off x="4643761" y="2429114"/>
            <a:ext cx="1086343" cy="1086343"/>
            <a:chOff x="2255831" y="2043014"/>
            <a:chExt cx="1718956" cy="1718956"/>
          </a:xfrm>
        </p:grpSpPr>
        <p:sp>
          <p:nvSpPr>
            <p:cNvPr id="22" name="Elipse 49"/>
            <p:cNvSpPr/>
            <p:nvPr/>
          </p:nvSpPr>
          <p:spPr>
            <a:xfrm>
              <a:off x="2255831" y="2043014"/>
              <a:ext cx="1718956" cy="1718956"/>
            </a:xfrm>
            <a:prstGeom prst="ellipse">
              <a:avLst/>
            </a:prstGeom>
            <a:solidFill>
              <a:srgbClr val="ECC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3" name="Circular 54"/>
            <p:cNvSpPr/>
            <p:nvPr/>
          </p:nvSpPr>
          <p:spPr>
            <a:xfrm>
              <a:off x="2255831" y="2043014"/>
              <a:ext cx="1718956" cy="1718956"/>
            </a:xfrm>
            <a:prstGeom prst="pie">
              <a:avLst>
                <a:gd name="adj1" fmla="val 20731123"/>
                <a:gd name="adj2" fmla="val 1620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solidFill>
                  <a:schemeClr val="tx1"/>
                </a:solidFill>
              </a:endParaRPr>
            </a:p>
          </p:txBody>
        </p:sp>
        <p:sp>
          <p:nvSpPr>
            <p:cNvPr id="24" name="Elipse 55"/>
            <p:cNvSpPr/>
            <p:nvPr/>
          </p:nvSpPr>
          <p:spPr>
            <a:xfrm>
              <a:off x="2571228" y="2374370"/>
              <a:ext cx="1056244" cy="1056244"/>
            </a:xfrm>
            <a:prstGeom prst="ellipse">
              <a:avLst/>
            </a:prstGeom>
            <a:solidFill>
              <a:schemeClr val="bg1">
                <a:alpha val="5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25" name="Agrupar 56"/>
          <p:cNvGrpSpPr/>
          <p:nvPr/>
        </p:nvGrpSpPr>
        <p:grpSpPr>
          <a:xfrm>
            <a:off x="792320" y="2459427"/>
            <a:ext cx="1100759" cy="1100759"/>
            <a:chOff x="2255831" y="2043014"/>
            <a:chExt cx="1718956" cy="1718956"/>
          </a:xfrm>
        </p:grpSpPr>
        <p:sp>
          <p:nvSpPr>
            <p:cNvPr id="26" name="Elipse 57"/>
            <p:cNvSpPr/>
            <p:nvPr/>
          </p:nvSpPr>
          <p:spPr>
            <a:xfrm>
              <a:off x="2255831" y="2043014"/>
              <a:ext cx="1718956" cy="1718956"/>
            </a:xfrm>
            <a:prstGeom prst="ellipse">
              <a:avLst/>
            </a:prstGeom>
            <a:solidFill>
              <a:srgbClr val="008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7" name="Circular 60"/>
            <p:cNvSpPr/>
            <p:nvPr/>
          </p:nvSpPr>
          <p:spPr>
            <a:xfrm>
              <a:off x="2255831" y="2043014"/>
              <a:ext cx="1718956" cy="1718956"/>
            </a:xfrm>
            <a:prstGeom prst="pie">
              <a:avLst>
                <a:gd name="adj1" fmla="val 1003595"/>
                <a:gd name="adj2" fmla="val 1620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solidFill>
                  <a:schemeClr val="tx1"/>
                </a:solidFill>
              </a:endParaRPr>
            </a:p>
          </p:txBody>
        </p:sp>
        <p:sp>
          <p:nvSpPr>
            <p:cNvPr id="28" name="Elipse 66"/>
            <p:cNvSpPr/>
            <p:nvPr/>
          </p:nvSpPr>
          <p:spPr>
            <a:xfrm>
              <a:off x="2571228" y="2374370"/>
              <a:ext cx="1056244" cy="1056244"/>
            </a:xfrm>
            <a:prstGeom prst="ellipse">
              <a:avLst/>
            </a:prstGeom>
            <a:solidFill>
              <a:schemeClr val="bg1">
                <a:alpha val="5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cxnSp>
        <p:nvCxnSpPr>
          <p:cNvPr id="29" name="Conector recto 102"/>
          <p:cNvCxnSpPr/>
          <p:nvPr/>
        </p:nvCxnSpPr>
        <p:spPr>
          <a:xfrm flipH="1">
            <a:off x="718186" y="5280344"/>
            <a:ext cx="803027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6"/>
          <p:cNvSpPr/>
          <p:nvPr/>
        </p:nvSpPr>
        <p:spPr>
          <a:xfrm>
            <a:off x="4266988" y="4253409"/>
            <a:ext cx="8810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200" smtClean="0">
                <a:solidFill>
                  <a:schemeClr val="bg1">
                    <a:lumMod val="65000"/>
                  </a:schemeClr>
                </a:solidFill>
                <a:latin typeface="Arial"/>
              </a:rPr>
              <a:t>CONTRO</a:t>
            </a:r>
            <a:endParaRPr lang="it-IT" sz="1200">
              <a:solidFill>
                <a:schemeClr val="bg1">
                  <a:lumMod val="65000"/>
                </a:schemeClr>
              </a:solidFill>
              <a:latin typeface="Arial"/>
              <a:ea typeface="Open Sans" charset="0"/>
              <a:cs typeface="Arial"/>
            </a:endParaRPr>
          </a:p>
        </p:txBody>
      </p:sp>
      <p:sp>
        <p:nvSpPr>
          <p:cNvPr id="31" name="Rectangle 6"/>
          <p:cNvSpPr/>
          <p:nvPr/>
        </p:nvSpPr>
        <p:spPr>
          <a:xfrm>
            <a:off x="5781045" y="2405692"/>
            <a:ext cx="15972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3200" b="1" dirty="0" smtClean="0">
                <a:solidFill>
                  <a:srgbClr val="ECC249"/>
                </a:solidFill>
                <a:latin typeface="Arial"/>
              </a:rPr>
              <a:t>20</a:t>
            </a:r>
            <a:r>
              <a:rPr lang="it-IT" sz="3200" b="1" dirty="0" smtClean="0">
                <a:solidFill>
                  <a:srgbClr val="ECC249"/>
                </a:solidFill>
                <a:latin typeface="Arial"/>
              </a:rPr>
              <a:t>%</a:t>
            </a:r>
            <a:endParaRPr lang="it-IT" sz="3200" dirty="0">
              <a:solidFill>
                <a:srgbClr val="ECC249"/>
              </a:solidFill>
              <a:latin typeface="Arial"/>
              <a:ea typeface="Open Sans" charset="0"/>
              <a:cs typeface="Arial"/>
            </a:endParaRPr>
          </a:p>
        </p:txBody>
      </p:sp>
      <p:sp>
        <p:nvSpPr>
          <p:cNvPr id="32" name="Rectangle 6"/>
          <p:cNvSpPr/>
          <p:nvPr/>
        </p:nvSpPr>
        <p:spPr>
          <a:xfrm>
            <a:off x="5830643" y="3171728"/>
            <a:ext cx="7748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400" smtClean="0">
                <a:solidFill>
                  <a:schemeClr val="bg1">
                    <a:lumMod val="65000"/>
                  </a:schemeClr>
                </a:solidFill>
                <a:latin typeface="Arial"/>
              </a:rPr>
              <a:t>nel 2013</a:t>
            </a:r>
            <a:endParaRPr lang="it-IT" sz="1400">
              <a:solidFill>
                <a:schemeClr val="bg1">
                  <a:lumMod val="65000"/>
                </a:schemeClr>
              </a:solidFill>
              <a:latin typeface="Arial"/>
              <a:ea typeface="Open Sans" charset="0"/>
              <a:cs typeface="Arial"/>
            </a:endParaRPr>
          </a:p>
        </p:txBody>
      </p:sp>
      <p:sp>
        <p:nvSpPr>
          <p:cNvPr id="33" name="Rectangle 6"/>
          <p:cNvSpPr/>
          <p:nvPr/>
        </p:nvSpPr>
        <p:spPr>
          <a:xfrm>
            <a:off x="5283265" y="4602419"/>
            <a:ext cx="12592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smtClean="0">
                <a:solidFill>
                  <a:schemeClr val="bg1">
                    <a:lumMod val="65000"/>
                  </a:schemeClr>
                </a:solidFill>
                <a:latin typeface="Arial"/>
              </a:rPr>
              <a:t>15 – 24 anni</a:t>
            </a:r>
            <a:endParaRPr lang="it-IT" sz="1200">
              <a:solidFill>
                <a:schemeClr val="bg1">
                  <a:lumMod val="65000"/>
                </a:schemeClr>
              </a:solidFill>
              <a:latin typeface="Arial"/>
              <a:ea typeface="Open Sans" charset="0"/>
              <a:cs typeface="Arial"/>
            </a:endParaRPr>
          </a:p>
        </p:txBody>
      </p:sp>
      <p:pic>
        <p:nvPicPr>
          <p:cNvPr id="34" name="Imagen 91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8716" y="4032677"/>
            <a:ext cx="466450" cy="496544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CuadroTexto 84"/>
          <p:cNvSpPr txBox="1"/>
          <p:nvPr/>
        </p:nvSpPr>
        <p:spPr>
          <a:xfrm>
            <a:off x="1402588" y="1555058"/>
            <a:ext cx="73458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>
                <a:solidFill>
                  <a:srgbClr val="034EA2"/>
                </a:solidFill>
                <a:latin typeface="Arial"/>
              </a:rPr>
              <a:t>Sta crescendo la preferenza per ottenere </a:t>
            </a:r>
            <a:r>
              <a:rPr lang="it-IT" sz="1600" smtClean="0">
                <a:solidFill>
                  <a:srgbClr val="008E50"/>
                </a:solidFill>
                <a:latin typeface="Arial"/>
              </a:rPr>
              <a:t>contenuti online</a:t>
            </a:r>
            <a:r>
              <a:rPr lang="it-IT" smtClean="0"/>
              <a:t> </a:t>
            </a:r>
            <a:r>
              <a:rPr lang="it-IT" sz="1600">
                <a:solidFill>
                  <a:srgbClr val="034EA2"/>
                </a:solidFill>
                <a:latin typeface="Arial"/>
              </a:rPr>
              <a:t>mediante metodi legali</a:t>
            </a:r>
          </a:p>
        </p:txBody>
      </p:sp>
      <p:sp>
        <p:nvSpPr>
          <p:cNvPr id="36" name="Rectangle 6"/>
          <p:cNvSpPr/>
          <p:nvPr/>
        </p:nvSpPr>
        <p:spPr>
          <a:xfrm>
            <a:off x="792320" y="5710634"/>
            <a:ext cx="8195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>
                <a:solidFill>
                  <a:srgbClr val="024DA1"/>
                </a:solidFill>
                <a:latin typeface="Arial"/>
              </a:rPr>
              <a:t> </a:t>
            </a:r>
            <a:r>
              <a:rPr lang="it-IT" sz="1600" b="1" dirty="0" smtClean="0">
                <a:solidFill>
                  <a:srgbClr val="024DA1"/>
                </a:solidFill>
                <a:latin typeface="Arial"/>
              </a:rPr>
              <a:t> </a:t>
            </a:r>
            <a:r>
              <a:rPr lang="it-IT" sz="1600" b="1" dirty="0" smtClean="0">
                <a:solidFill>
                  <a:srgbClr val="024DA1"/>
                </a:solidFill>
                <a:latin typeface="Arial"/>
              </a:rPr>
              <a:t>83</a:t>
            </a:r>
            <a:r>
              <a:rPr lang="it-IT" sz="1600" b="1" dirty="0" smtClean="0">
                <a:solidFill>
                  <a:srgbClr val="024DA1"/>
                </a:solidFill>
                <a:latin typeface="Arial"/>
              </a:rPr>
              <a:t>%</a:t>
            </a:r>
            <a:endParaRPr lang="it-IT" sz="1600" dirty="0">
              <a:solidFill>
                <a:srgbClr val="024DA1"/>
              </a:solidFill>
              <a:latin typeface="Arial"/>
              <a:ea typeface="Open Sans" charset="0"/>
              <a:cs typeface="Arial"/>
            </a:endParaRPr>
          </a:p>
        </p:txBody>
      </p:sp>
      <p:sp>
        <p:nvSpPr>
          <p:cNvPr id="37" name="CuadroTexto 113"/>
          <p:cNvSpPr txBox="1"/>
          <p:nvPr/>
        </p:nvSpPr>
        <p:spPr>
          <a:xfrm>
            <a:off x="5694901" y="5660735"/>
            <a:ext cx="326806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smtClean="0">
                <a:solidFill>
                  <a:srgbClr val="034EA2"/>
                </a:solidFill>
                <a:latin typeface="Arial"/>
              </a:rPr>
              <a:t>preferisce accedere al contenuto online mediante piatteforme autorizzate ogniqualvolta vi è un’opzione legale a un prezzo accessibile </a:t>
            </a:r>
          </a:p>
        </p:txBody>
      </p:sp>
      <p:grpSp>
        <p:nvGrpSpPr>
          <p:cNvPr id="38" name="Agrupar 114"/>
          <p:cNvGrpSpPr/>
          <p:nvPr/>
        </p:nvGrpSpPr>
        <p:grpSpPr>
          <a:xfrm>
            <a:off x="1656837" y="5600010"/>
            <a:ext cx="682915" cy="682915"/>
            <a:chOff x="2255831" y="2043014"/>
            <a:chExt cx="1718956" cy="1718956"/>
          </a:xfrm>
        </p:grpSpPr>
        <p:sp>
          <p:nvSpPr>
            <p:cNvPr id="39" name="Elipse 115"/>
            <p:cNvSpPr/>
            <p:nvPr/>
          </p:nvSpPr>
          <p:spPr>
            <a:xfrm>
              <a:off x="2255831" y="2043014"/>
              <a:ext cx="1718956" cy="1718956"/>
            </a:xfrm>
            <a:prstGeom prst="ellipse">
              <a:avLst/>
            </a:prstGeom>
            <a:solidFill>
              <a:srgbClr val="008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40" name="Circular 116"/>
            <p:cNvSpPr/>
            <p:nvPr/>
          </p:nvSpPr>
          <p:spPr>
            <a:xfrm>
              <a:off x="2255831" y="2043014"/>
              <a:ext cx="1718956" cy="1718956"/>
            </a:xfrm>
            <a:prstGeom prst="pie">
              <a:avLst>
                <a:gd name="adj1" fmla="val 13721251"/>
                <a:gd name="adj2" fmla="val 1620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solidFill>
                  <a:schemeClr val="tx1"/>
                </a:solidFill>
              </a:endParaRPr>
            </a:p>
          </p:txBody>
        </p:sp>
        <p:sp>
          <p:nvSpPr>
            <p:cNvPr id="41" name="Elipse 117"/>
            <p:cNvSpPr/>
            <p:nvPr/>
          </p:nvSpPr>
          <p:spPr>
            <a:xfrm>
              <a:off x="2571228" y="2374370"/>
              <a:ext cx="1056244" cy="1056244"/>
            </a:xfrm>
            <a:prstGeom prst="ellipse">
              <a:avLst/>
            </a:prstGeom>
            <a:solidFill>
              <a:schemeClr val="bg1">
                <a:alpha val="5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sp>
        <p:nvSpPr>
          <p:cNvPr id="42" name="Rectangle 6"/>
          <p:cNvSpPr/>
          <p:nvPr/>
        </p:nvSpPr>
        <p:spPr>
          <a:xfrm>
            <a:off x="4632998" y="5710634"/>
            <a:ext cx="8195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rgbClr val="ECC249"/>
                </a:solidFill>
                <a:latin typeface="Arial"/>
              </a:rPr>
              <a:t>80</a:t>
            </a:r>
            <a:r>
              <a:rPr lang="it-IT" b="1" dirty="0" smtClean="0">
                <a:solidFill>
                  <a:srgbClr val="ECC249"/>
                </a:solidFill>
                <a:latin typeface="Arial"/>
              </a:rPr>
              <a:t>%</a:t>
            </a:r>
            <a:endParaRPr lang="it-IT" dirty="0">
              <a:solidFill>
                <a:srgbClr val="ECC249"/>
              </a:solidFill>
              <a:latin typeface="Arial"/>
              <a:ea typeface="Open Sans" charset="0"/>
              <a:cs typeface="Arial"/>
            </a:endParaRPr>
          </a:p>
        </p:txBody>
      </p:sp>
      <p:grpSp>
        <p:nvGrpSpPr>
          <p:cNvPr id="43" name="Agrupar 119"/>
          <p:cNvGrpSpPr/>
          <p:nvPr/>
        </p:nvGrpSpPr>
        <p:grpSpPr>
          <a:xfrm>
            <a:off x="3779912" y="5600010"/>
            <a:ext cx="682915" cy="682915"/>
            <a:chOff x="2255831" y="2043014"/>
            <a:chExt cx="1718956" cy="1718956"/>
          </a:xfrm>
        </p:grpSpPr>
        <p:sp>
          <p:nvSpPr>
            <p:cNvPr id="44" name="Elipse 120"/>
            <p:cNvSpPr/>
            <p:nvPr/>
          </p:nvSpPr>
          <p:spPr>
            <a:xfrm>
              <a:off x="2255831" y="2043014"/>
              <a:ext cx="1718956" cy="1718956"/>
            </a:xfrm>
            <a:prstGeom prst="ellipse">
              <a:avLst/>
            </a:prstGeom>
            <a:solidFill>
              <a:srgbClr val="ECC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45" name="Circular 121"/>
            <p:cNvSpPr/>
            <p:nvPr/>
          </p:nvSpPr>
          <p:spPr>
            <a:xfrm>
              <a:off x="2255831" y="2043014"/>
              <a:ext cx="1718956" cy="1718956"/>
            </a:xfrm>
            <a:prstGeom prst="pie">
              <a:avLst>
                <a:gd name="adj1" fmla="val 11975250"/>
                <a:gd name="adj2" fmla="val 1620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solidFill>
                  <a:schemeClr val="tx1"/>
                </a:solidFill>
              </a:endParaRPr>
            </a:p>
          </p:txBody>
        </p:sp>
        <p:sp>
          <p:nvSpPr>
            <p:cNvPr id="46" name="Elipse 122"/>
            <p:cNvSpPr/>
            <p:nvPr/>
          </p:nvSpPr>
          <p:spPr>
            <a:xfrm>
              <a:off x="2571228" y="2374370"/>
              <a:ext cx="1056244" cy="1056244"/>
            </a:xfrm>
            <a:prstGeom prst="ellipse">
              <a:avLst/>
            </a:prstGeom>
            <a:solidFill>
              <a:schemeClr val="bg1">
                <a:alpha val="5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sp>
        <p:nvSpPr>
          <p:cNvPr id="47" name="Rectangle 6"/>
          <p:cNvSpPr/>
          <p:nvPr/>
        </p:nvSpPr>
        <p:spPr>
          <a:xfrm>
            <a:off x="2699978" y="5835227"/>
            <a:ext cx="71989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200" smtClean="0">
                <a:solidFill>
                  <a:schemeClr val="bg1">
                    <a:lumMod val="65000"/>
                  </a:schemeClr>
                </a:solidFill>
                <a:latin typeface="Arial"/>
              </a:rPr>
              <a:t>CONTRO</a:t>
            </a:r>
            <a:endParaRPr lang="it-IT" sz="1200">
              <a:solidFill>
                <a:schemeClr val="bg1">
                  <a:lumMod val="65000"/>
                </a:schemeClr>
              </a:solidFill>
              <a:latin typeface="Arial"/>
              <a:ea typeface="Open Sans" charset="0"/>
              <a:cs typeface="Arial"/>
            </a:endParaRPr>
          </a:p>
        </p:txBody>
      </p:sp>
      <p:sp>
        <p:nvSpPr>
          <p:cNvPr id="48" name="Rectángulo 58"/>
          <p:cNvSpPr/>
          <p:nvPr/>
        </p:nvSpPr>
        <p:spPr>
          <a:xfrm>
            <a:off x="611560" y="2022124"/>
            <a:ext cx="799179" cy="353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smtClean="0">
                <a:solidFill>
                  <a:srgbClr val="008E50"/>
                </a:solidFill>
                <a:latin typeface="Arial"/>
              </a:rPr>
              <a:t>Contenuti online</a:t>
            </a:r>
            <a:endParaRPr lang="it-IT" sz="1000">
              <a:solidFill>
                <a:srgbClr val="008E50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49" name="Agrupar 59"/>
          <p:cNvGrpSpPr/>
          <p:nvPr/>
        </p:nvGrpSpPr>
        <p:grpSpPr>
          <a:xfrm>
            <a:off x="738812" y="1473355"/>
            <a:ext cx="544674" cy="544674"/>
            <a:chOff x="738812" y="1465236"/>
            <a:chExt cx="544674" cy="544674"/>
          </a:xfrm>
        </p:grpSpPr>
        <p:sp>
          <p:nvSpPr>
            <p:cNvPr id="50" name="Rectángulo redondeado 63"/>
            <p:cNvSpPr/>
            <p:nvPr/>
          </p:nvSpPr>
          <p:spPr>
            <a:xfrm>
              <a:off x="738812" y="1465236"/>
              <a:ext cx="544674" cy="544674"/>
            </a:xfrm>
            <a:prstGeom prst="roundRect">
              <a:avLst/>
            </a:prstGeom>
            <a:noFill/>
            <a:ln>
              <a:solidFill>
                <a:srgbClr val="008E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51" name="Flecha abajo 65"/>
            <p:cNvSpPr/>
            <p:nvPr/>
          </p:nvSpPr>
          <p:spPr>
            <a:xfrm>
              <a:off x="867133" y="1621465"/>
              <a:ext cx="288032" cy="285608"/>
            </a:xfrm>
            <a:prstGeom prst="downArrow">
              <a:avLst/>
            </a:prstGeom>
            <a:solidFill>
              <a:srgbClr val="008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sp>
        <p:nvSpPr>
          <p:cNvPr id="52" name="Rectangle 6"/>
          <p:cNvSpPr/>
          <p:nvPr/>
        </p:nvSpPr>
        <p:spPr>
          <a:xfrm>
            <a:off x="3184846" y="3999402"/>
            <a:ext cx="11901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smtClean="0">
                <a:solidFill>
                  <a:srgbClr val="008E50"/>
                </a:solidFill>
                <a:latin typeface="Arial"/>
              </a:rPr>
              <a:t>41%</a:t>
            </a:r>
            <a:endParaRPr lang="it-IT" sz="3600">
              <a:solidFill>
                <a:srgbClr val="008E50"/>
              </a:solidFill>
              <a:latin typeface="Arial"/>
              <a:ea typeface="Open Sans" charset="0"/>
              <a:cs typeface="Arial"/>
            </a:endParaRPr>
          </a:p>
        </p:txBody>
      </p:sp>
      <p:sp>
        <p:nvSpPr>
          <p:cNvPr id="53" name="Rectangle 6"/>
          <p:cNvSpPr/>
          <p:nvPr/>
        </p:nvSpPr>
        <p:spPr>
          <a:xfrm>
            <a:off x="3175041" y="4548911"/>
            <a:ext cx="7748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smtClean="0">
                <a:solidFill>
                  <a:schemeClr val="bg1">
                    <a:lumMod val="65000"/>
                  </a:schemeClr>
                </a:solidFill>
                <a:latin typeface="Arial"/>
              </a:rPr>
              <a:t>nel 2017</a:t>
            </a:r>
            <a:endParaRPr lang="it-IT" sz="1400">
              <a:solidFill>
                <a:schemeClr val="bg1">
                  <a:lumMod val="65000"/>
                </a:schemeClr>
              </a:solidFill>
              <a:latin typeface="Arial"/>
              <a:ea typeface="Open Sans" charset="0"/>
              <a:cs typeface="Arial"/>
            </a:endParaRPr>
          </a:p>
        </p:txBody>
      </p:sp>
      <p:sp>
        <p:nvSpPr>
          <p:cNvPr id="54" name="Rectangle 6"/>
          <p:cNvSpPr/>
          <p:nvPr/>
        </p:nvSpPr>
        <p:spPr>
          <a:xfrm>
            <a:off x="968794" y="4602419"/>
            <a:ext cx="12592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smtClean="0">
                <a:solidFill>
                  <a:schemeClr val="bg1">
                    <a:lumMod val="65000"/>
                  </a:schemeClr>
                </a:solidFill>
                <a:latin typeface="Arial"/>
              </a:rPr>
              <a:t>15 – 24 anni</a:t>
            </a:r>
            <a:endParaRPr lang="it-IT" sz="1200">
              <a:solidFill>
                <a:schemeClr val="bg1">
                  <a:lumMod val="65000"/>
                </a:schemeClr>
              </a:solidFill>
              <a:latin typeface="Arial"/>
              <a:ea typeface="Open Sans" charset="0"/>
              <a:cs typeface="Arial"/>
            </a:endParaRPr>
          </a:p>
        </p:txBody>
      </p:sp>
      <p:pic>
        <p:nvPicPr>
          <p:cNvPr id="55" name="Imagen 9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1092" y="4032677"/>
            <a:ext cx="466450" cy="49654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6" name="Conector recto 98"/>
          <p:cNvCxnSpPr/>
          <p:nvPr/>
        </p:nvCxnSpPr>
        <p:spPr>
          <a:xfrm flipH="1">
            <a:off x="2022375" y="4005064"/>
            <a:ext cx="0" cy="809238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275428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9"/>
          <p:cNvGrpSpPr/>
          <p:nvPr/>
        </p:nvGrpSpPr>
        <p:grpSpPr>
          <a:xfrm>
            <a:off x="2370887" y="2371598"/>
            <a:ext cx="1435392" cy="1435392"/>
            <a:chOff x="2255831" y="2043014"/>
            <a:chExt cx="1718956" cy="1718956"/>
          </a:xfrm>
        </p:grpSpPr>
        <p:sp>
          <p:nvSpPr>
            <p:cNvPr id="3" name="Elipse 25"/>
            <p:cNvSpPr/>
            <p:nvPr/>
          </p:nvSpPr>
          <p:spPr>
            <a:xfrm>
              <a:off x="2255831" y="2043014"/>
              <a:ext cx="1718956" cy="1718956"/>
            </a:xfrm>
            <a:prstGeom prst="ellipse">
              <a:avLst/>
            </a:prstGeom>
            <a:solidFill>
              <a:srgbClr val="008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4" name="Circular 8"/>
            <p:cNvSpPr/>
            <p:nvPr/>
          </p:nvSpPr>
          <p:spPr>
            <a:xfrm>
              <a:off x="2255831" y="2043014"/>
              <a:ext cx="1718956" cy="1718956"/>
            </a:xfrm>
            <a:prstGeom prst="pie">
              <a:avLst>
                <a:gd name="adj1" fmla="val 8283603"/>
                <a:gd name="adj2" fmla="val 1620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solidFill>
                  <a:schemeClr val="tx1"/>
                </a:solidFill>
              </a:endParaRPr>
            </a:p>
          </p:txBody>
        </p:sp>
        <p:sp>
          <p:nvSpPr>
            <p:cNvPr id="5" name="Elipse 2"/>
            <p:cNvSpPr/>
            <p:nvPr/>
          </p:nvSpPr>
          <p:spPr>
            <a:xfrm>
              <a:off x="2571228" y="2374370"/>
              <a:ext cx="1056244" cy="1056244"/>
            </a:xfrm>
            <a:prstGeom prst="ellipse">
              <a:avLst/>
            </a:prstGeom>
            <a:solidFill>
              <a:schemeClr val="bg1">
                <a:alpha val="5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sp>
        <p:nvSpPr>
          <p:cNvPr id="6" name="CuadroTexto 7"/>
          <p:cNvSpPr txBox="1"/>
          <p:nvPr/>
        </p:nvSpPr>
        <p:spPr>
          <a:xfrm>
            <a:off x="2336928" y="4681071"/>
            <a:ext cx="20090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>
                <a:solidFill>
                  <a:srgbClr val="034EA2"/>
                </a:solidFill>
                <a:latin typeface="Arial"/>
              </a:rPr>
              <a:t>degli intervistati ritiene che le fonti legittime siano di migliore qualità </a:t>
            </a:r>
            <a:endParaRPr lang="it-IT" sz="1400">
              <a:solidFill>
                <a:srgbClr val="034EA2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7" name="CuadroTexto 24"/>
          <p:cNvSpPr txBox="1"/>
          <p:nvPr/>
        </p:nvSpPr>
        <p:spPr>
          <a:xfrm>
            <a:off x="5148356" y="4679104"/>
            <a:ext cx="20887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rgbClr val="034EA2"/>
                </a:solidFill>
                <a:latin typeface="Arial"/>
              </a:rPr>
              <a:t>degli intervistati ritiene che i servizi legittimi offrano un contenuto più disparato di quelli illegittimi</a:t>
            </a:r>
            <a:endParaRPr lang="it-IT" sz="1400" dirty="0">
              <a:solidFill>
                <a:srgbClr val="034EA2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8" name="Rectangle 6"/>
          <p:cNvSpPr/>
          <p:nvPr/>
        </p:nvSpPr>
        <p:spPr>
          <a:xfrm>
            <a:off x="3075256" y="3912153"/>
            <a:ext cx="13716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024DA1"/>
                </a:solidFill>
                <a:latin typeface="Arial"/>
              </a:rPr>
              <a:t>69</a:t>
            </a:r>
            <a:r>
              <a:rPr lang="it-IT" sz="3200" b="1" dirty="0" smtClean="0">
                <a:solidFill>
                  <a:srgbClr val="024DA1"/>
                </a:solidFill>
                <a:latin typeface="Arial"/>
              </a:rPr>
              <a:t>%</a:t>
            </a:r>
            <a:endParaRPr lang="it-IT" sz="3200" dirty="0">
              <a:solidFill>
                <a:srgbClr val="024DA1"/>
              </a:solidFill>
              <a:latin typeface="Arial"/>
              <a:ea typeface="Open Sans" charset="0"/>
              <a:cs typeface="Arial"/>
            </a:endParaRPr>
          </a:p>
        </p:txBody>
      </p:sp>
      <p:sp>
        <p:nvSpPr>
          <p:cNvPr id="9" name="Rectangle 6"/>
          <p:cNvSpPr/>
          <p:nvPr/>
        </p:nvSpPr>
        <p:spPr>
          <a:xfrm>
            <a:off x="5842629" y="3934875"/>
            <a:ext cx="13716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024DA1"/>
                </a:solidFill>
                <a:latin typeface="Arial"/>
              </a:rPr>
              <a:t>54</a:t>
            </a:r>
            <a:r>
              <a:rPr lang="it-IT" sz="3200" b="1" dirty="0" smtClean="0">
                <a:solidFill>
                  <a:srgbClr val="024DA1"/>
                </a:solidFill>
                <a:latin typeface="Arial"/>
              </a:rPr>
              <a:t>%</a:t>
            </a:r>
            <a:endParaRPr lang="it-IT" sz="3200" dirty="0">
              <a:solidFill>
                <a:srgbClr val="024DA1"/>
              </a:solidFill>
              <a:latin typeface="Arial"/>
              <a:ea typeface="Open Sans" charset="0"/>
              <a:cs typeface="Arial"/>
            </a:endParaRPr>
          </a:p>
        </p:txBody>
      </p:sp>
      <p:grpSp>
        <p:nvGrpSpPr>
          <p:cNvPr id="10" name="Agrupar 29"/>
          <p:cNvGrpSpPr/>
          <p:nvPr/>
        </p:nvGrpSpPr>
        <p:grpSpPr>
          <a:xfrm>
            <a:off x="5218967" y="2371598"/>
            <a:ext cx="1435392" cy="1435392"/>
            <a:chOff x="2255831" y="2043014"/>
            <a:chExt cx="1718956" cy="1718956"/>
          </a:xfrm>
        </p:grpSpPr>
        <p:sp>
          <p:nvSpPr>
            <p:cNvPr id="11" name="Elipse 30"/>
            <p:cNvSpPr/>
            <p:nvPr/>
          </p:nvSpPr>
          <p:spPr>
            <a:xfrm>
              <a:off x="2255831" y="2043014"/>
              <a:ext cx="1718956" cy="1718956"/>
            </a:xfrm>
            <a:prstGeom prst="ellipse">
              <a:avLst/>
            </a:prstGeom>
            <a:solidFill>
              <a:srgbClr val="008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2" name="Circular 31"/>
            <p:cNvSpPr/>
            <p:nvPr/>
          </p:nvSpPr>
          <p:spPr>
            <a:xfrm>
              <a:off x="2255831" y="2043014"/>
              <a:ext cx="1718956" cy="1718956"/>
            </a:xfrm>
            <a:prstGeom prst="pie">
              <a:avLst>
                <a:gd name="adj1" fmla="val 6314649"/>
                <a:gd name="adj2" fmla="val 1620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solidFill>
                  <a:schemeClr val="tx1"/>
                </a:solidFill>
              </a:endParaRPr>
            </a:p>
          </p:txBody>
        </p:sp>
        <p:sp>
          <p:nvSpPr>
            <p:cNvPr id="13" name="Elipse 32"/>
            <p:cNvSpPr/>
            <p:nvPr/>
          </p:nvSpPr>
          <p:spPr>
            <a:xfrm>
              <a:off x="2571228" y="2374370"/>
              <a:ext cx="1056244" cy="1056244"/>
            </a:xfrm>
            <a:prstGeom prst="ellipse">
              <a:avLst/>
            </a:prstGeom>
            <a:solidFill>
              <a:schemeClr val="bg1">
                <a:alpha val="5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cxnSp>
        <p:nvCxnSpPr>
          <p:cNvPr id="14" name="Conector recto 11"/>
          <p:cNvCxnSpPr/>
          <p:nvPr/>
        </p:nvCxnSpPr>
        <p:spPr>
          <a:xfrm flipH="1">
            <a:off x="4747151" y="2371598"/>
            <a:ext cx="0" cy="3261613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6"/>
          <p:cNvSpPr/>
          <p:nvPr/>
        </p:nvSpPr>
        <p:spPr bwMode="auto">
          <a:xfrm>
            <a:off x="683568" y="433239"/>
            <a:ext cx="8072070" cy="44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>
              <a:defRPr/>
            </a:pPr>
            <a:r>
              <a:rPr lang="it-IT" sz="1100" spc="-7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sym typeface="Helvetica Neue UltraLight"/>
              </a:rPr>
              <a:t>I CITTADINI EUROPEI E LA PROPRIETÀ INTELLETTUALE: PERCEZIONE, CONSAPEVOLEZZA E COMPORTAMENTO </a:t>
            </a:r>
            <a:endParaRPr lang="it-IT" sz="1100" spc="-71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Arial"/>
              <a:cs typeface="Arial"/>
              <a:sym typeface="Helvetica Neue UltraLight"/>
            </a:endParaRPr>
          </a:p>
        </p:txBody>
      </p:sp>
      <p:sp>
        <p:nvSpPr>
          <p:cNvPr id="16" name="Rectangle 8"/>
          <p:cNvSpPr/>
          <p:nvPr/>
        </p:nvSpPr>
        <p:spPr bwMode="auto">
          <a:xfrm>
            <a:off x="718185" y="980728"/>
            <a:ext cx="8030279" cy="360040"/>
          </a:xfrm>
          <a:prstGeom prst="rect">
            <a:avLst/>
          </a:prstGeom>
          <a:solidFill>
            <a:srgbClr val="183D8C"/>
          </a:solidFill>
          <a:ln>
            <a:noFill/>
          </a:ln>
          <a:extLst/>
        </p:spPr>
        <p:txBody>
          <a:bodyPr lIns="0" tIns="0" rIns="0" bIns="0" anchor="ctr"/>
          <a:lstStyle/>
          <a:p>
            <a:pPr marL="85725"/>
            <a:r>
              <a:rPr lang="it-IT" sz="1600" b="1" smtClean="0">
                <a:solidFill>
                  <a:schemeClr val="bg1"/>
                </a:solidFill>
                <a:latin typeface="Arial"/>
              </a:rPr>
              <a:t>ACCESSO AL CONTENUTO DIGITALE ONLINE</a:t>
            </a:r>
            <a:endParaRPr lang="it-IT" sz="1600" b="1">
              <a:latin typeface="Arial"/>
              <a:ea typeface="Arial"/>
              <a:cs typeface="Arial"/>
            </a:endParaRPr>
          </a:p>
        </p:txBody>
      </p:sp>
      <p:pic>
        <p:nvPicPr>
          <p:cNvPr id="17" name="Imagen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3399" y="3973586"/>
            <a:ext cx="595115" cy="633510"/>
          </a:xfrm>
          <a:prstGeom prst="rect">
            <a:avLst/>
          </a:prstGeom>
        </p:spPr>
      </p:pic>
      <p:pic>
        <p:nvPicPr>
          <p:cNvPr id="18" name="Imagen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7514" y="3973586"/>
            <a:ext cx="595115" cy="633510"/>
          </a:xfrm>
          <a:prstGeom prst="rect">
            <a:avLst/>
          </a:prstGeom>
        </p:spPr>
      </p:pic>
      <p:sp>
        <p:nvSpPr>
          <p:cNvPr id="19" name="Rectángulo 20"/>
          <p:cNvSpPr/>
          <p:nvPr/>
        </p:nvSpPr>
        <p:spPr>
          <a:xfrm>
            <a:off x="611560" y="2022124"/>
            <a:ext cx="799179" cy="3494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smtClean="0">
                <a:solidFill>
                  <a:srgbClr val="008E50"/>
                </a:solidFill>
                <a:latin typeface="Arial"/>
              </a:rPr>
              <a:t>Contenuto online</a:t>
            </a:r>
            <a:endParaRPr lang="it-IT" sz="1000">
              <a:solidFill>
                <a:srgbClr val="008E50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20" name="Agrupar 21"/>
          <p:cNvGrpSpPr/>
          <p:nvPr/>
        </p:nvGrpSpPr>
        <p:grpSpPr>
          <a:xfrm>
            <a:off x="738812" y="1473355"/>
            <a:ext cx="544674" cy="544674"/>
            <a:chOff x="738812" y="1465236"/>
            <a:chExt cx="544674" cy="544674"/>
          </a:xfrm>
        </p:grpSpPr>
        <p:sp>
          <p:nvSpPr>
            <p:cNvPr id="21" name="Rectángulo redondeado 22"/>
            <p:cNvSpPr/>
            <p:nvPr/>
          </p:nvSpPr>
          <p:spPr>
            <a:xfrm>
              <a:off x="738812" y="1465236"/>
              <a:ext cx="544674" cy="544674"/>
            </a:xfrm>
            <a:prstGeom prst="roundRect">
              <a:avLst/>
            </a:prstGeom>
            <a:noFill/>
            <a:ln>
              <a:solidFill>
                <a:srgbClr val="008E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2" name="Flecha abajo 23"/>
            <p:cNvSpPr/>
            <p:nvPr/>
          </p:nvSpPr>
          <p:spPr>
            <a:xfrm>
              <a:off x="867133" y="1621465"/>
              <a:ext cx="288032" cy="285608"/>
            </a:xfrm>
            <a:prstGeom prst="downArrow">
              <a:avLst/>
            </a:prstGeom>
            <a:solidFill>
              <a:srgbClr val="008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</p:spTree>
    <p:extLst>
      <p:ext uri="{BB962C8B-B14F-4D97-AF65-F5344CB8AC3E}">
        <p14:creationId xmlns:p14="http://schemas.microsoft.com/office/powerpoint/2010/main" val="151275428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4"/>
          <p:cNvSpPr/>
          <p:nvPr/>
        </p:nvSpPr>
        <p:spPr>
          <a:xfrm>
            <a:off x="5168708" y="3539704"/>
            <a:ext cx="3579755" cy="1442137"/>
          </a:xfrm>
          <a:custGeom>
            <a:avLst/>
            <a:gdLst>
              <a:gd name="connsiteX0" fmla="*/ 0 w 4147283"/>
              <a:gd name="connsiteY0" fmla="*/ 275802 h 1800729"/>
              <a:gd name="connsiteX1" fmla="*/ 1468973 w 4147283"/>
              <a:gd name="connsiteY1" fmla="*/ 273605 h 1800729"/>
              <a:gd name="connsiteX2" fmla="*/ 1983379 w 4147283"/>
              <a:gd name="connsiteY2" fmla="*/ 15 h 1800729"/>
              <a:gd name="connsiteX3" fmla="*/ 2576587 w 4147283"/>
              <a:gd name="connsiteY3" fmla="*/ 285751 h 1800729"/>
              <a:gd name="connsiteX4" fmla="*/ 4147283 w 4147283"/>
              <a:gd name="connsiteY4" fmla="*/ 274330 h 1800729"/>
              <a:gd name="connsiteX5" fmla="*/ 4136648 w 4147283"/>
              <a:gd name="connsiteY5" fmla="*/ 1794702 h 1800729"/>
              <a:gd name="connsiteX6" fmla="*/ 0 w 4147283"/>
              <a:gd name="connsiteY6" fmla="*/ 1800729 h 1800729"/>
              <a:gd name="connsiteX7" fmla="*/ 0 w 4147283"/>
              <a:gd name="connsiteY7" fmla="*/ 275802 h 1800729"/>
              <a:gd name="connsiteX8" fmla="*/ 0 w 8030278"/>
              <a:gd name="connsiteY8" fmla="*/ 242360 h 1768265"/>
              <a:gd name="connsiteX9" fmla="*/ 0 w 8030278"/>
              <a:gd name="connsiteY9" fmla="*/ 242360 h 1768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7283" h="1800729">
                <a:moveTo>
                  <a:pt x="0" y="275802"/>
                </a:moveTo>
                <a:lnTo>
                  <a:pt x="1468973" y="273605"/>
                </a:lnTo>
                <a:cubicBezTo>
                  <a:pt x="1447395" y="273605"/>
                  <a:pt x="1695913" y="132169"/>
                  <a:pt x="1983379" y="15"/>
                </a:cubicBezTo>
                <a:cubicBezTo>
                  <a:pt x="1980014" y="-2330"/>
                  <a:pt x="2565445" y="265871"/>
                  <a:pt x="2576587" y="285751"/>
                </a:cubicBezTo>
                <a:cubicBezTo>
                  <a:pt x="2546704" y="283509"/>
                  <a:pt x="3623718" y="278137"/>
                  <a:pt x="4147283" y="274330"/>
                </a:cubicBezTo>
                <a:cubicBezTo>
                  <a:pt x="4146386" y="788126"/>
                  <a:pt x="4137545" y="1280906"/>
                  <a:pt x="4136648" y="1794702"/>
                </a:cubicBezTo>
                <a:lnTo>
                  <a:pt x="0" y="1800729"/>
                </a:lnTo>
                <a:lnTo>
                  <a:pt x="0" y="27580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cxnSp>
        <p:nvCxnSpPr>
          <p:cNvPr id="3" name="Conector recto 87"/>
          <p:cNvCxnSpPr/>
          <p:nvPr/>
        </p:nvCxnSpPr>
        <p:spPr>
          <a:xfrm flipH="1">
            <a:off x="6444208" y="3958488"/>
            <a:ext cx="0" cy="809238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8"/>
          <p:cNvSpPr/>
          <p:nvPr/>
        </p:nvSpPr>
        <p:spPr bwMode="auto">
          <a:xfrm>
            <a:off x="718185" y="980728"/>
            <a:ext cx="8030279" cy="360040"/>
          </a:xfrm>
          <a:prstGeom prst="rect">
            <a:avLst/>
          </a:prstGeom>
          <a:solidFill>
            <a:srgbClr val="183D8C"/>
          </a:solidFill>
          <a:ln>
            <a:noFill/>
          </a:ln>
          <a:extLst/>
        </p:spPr>
        <p:txBody>
          <a:bodyPr lIns="0" tIns="0" rIns="0" bIns="0" anchor="ctr"/>
          <a:lstStyle/>
          <a:p>
            <a:pPr marL="85725"/>
            <a:r>
              <a:rPr lang="it-IT" sz="1600" b="1">
                <a:solidFill>
                  <a:schemeClr val="bg1"/>
                </a:solidFill>
                <a:latin typeface="Arial"/>
              </a:rPr>
              <a:t>ACCESSO A CONTENUTI PIRATATI </a:t>
            </a:r>
            <a:endParaRPr lang="it-IT" sz="1600" b="1">
              <a:latin typeface="Arial"/>
              <a:ea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83568" y="433239"/>
            <a:ext cx="8072070" cy="44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>
              <a:defRPr/>
            </a:pPr>
            <a:r>
              <a:rPr lang="it-IT" sz="1100" spc="-7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sym typeface="Helvetica Neue UltraLight"/>
              </a:rPr>
              <a:t>I CITTADINI EUROPEI E LA PROPRIETÀ INTELLETTUALE: PERCEZIONE, CONSAPEVOLEZZA E COMPORTAMENTO </a:t>
            </a:r>
            <a:endParaRPr lang="it-IT" sz="1100" spc="-71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Arial"/>
              <a:cs typeface="Arial"/>
              <a:sym typeface="Helvetica Neue UltraLight"/>
            </a:endParaRPr>
          </a:p>
        </p:txBody>
      </p:sp>
      <p:sp>
        <p:nvSpPr>
          <p:cNvPr id="6" name="Rectangle 6"/>
          <p:cNvSpPr/>
          <p:nvPr/>
        </p:nvSpPr>
        <p:spPr>
          <a:xfrm>
            <a:off x="3633002" y="2737952"/>
            <a:ext cx="106628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dirty="0" smtClean="0">
                <a:solidFill>
                  <a:schemeClr val="bg1">
                    <a:lumMod val="65000"/>
                  </a:schemeClr>
                </a:solidFill>
                <a:latin typeface="Arial"/>
              </a:rPr>
              <a:t>CONTRO</a:t>
            </a:r>
            <a:endParaRPr lang="it-IT" sz="1600" dirty="0">
              <a:solidFill>
                <a:schemeClr val="bg1">
                  <a:lumMod val="65000"/>
                </a:schemeClr>
              </a:solidFill>
              <a:latin typeface="Arial"/>
              <a:ea typeface="Open Sans" charset="0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27010" y="2384010"/>
            <a:ext cx="1726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3600" b="1" dirty="0" smtClean="0">
                <a:solidFill>
                  <a:srgbClr val="C00000"/>
                </a:solidFill>
                <a:latin typeface="Arial"/>
              </a:rPr>
              <a:t>10</a:t>
            </a:r>
            <a:r>
              <a:rPr lang="it-IT" sz="3600" b="1" dirty="0" smtClean="0">
                <a:solidFill>
                  <a:srgbClr val="C00000"/>
                </a:solidFill>
                <a:latin typeface="Arial"/>
              </a:rPr>
              <a:t>%</a:t>
            </a:r>
            <a:endParaRPr lang="it-IT" sz="3600" dirty="0">
              <a:solidFill>
                <a:srgbClr val="C00000"/>
              </a:solidFill>
              <a:latin typeface="Arial"/>
              <a:ea typeface="Open Sans" charset="0"/>
              <a:cs typeface="Arial"/>
            </a:endParaRPr>
          </a:p>
        </p:txBody>
      </p:sp>
      <p:sp>
        <p:nvSpPr>
          <p:cNvPr id="8" name="Rectangle 6"/>
          <p:cNvSpPr/>
          <p:nvPr/>
        </p:nvSpPr>
        <p:spPr>
          <a:xfrm>
            <a:off x="2032683" y="3076506"/>
            <a:ext cx="7748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400" dirty="0" smtClean="0">
                <a:solidFill>
                  <a:schemeClr val="bg1">
                    <a:lumMod val="65000"/>
                  </a:schemeClr>
                </a:solidFill>
                <a:latin typeface="Arial"/>
              </a:rPr>
              <a:t>nel 2017</a:t>
            </a:r>
            <a:endParaRPr lang="it-IT" sz="1400" dirty="0">
              <a:solidFill>
                <a:schemeClr val="bg1">
                  <a:lumMod val="65000"/>
                </a:schemeClr>
              </a:solidFill>
              <a:latin typeface="Arial"/>
              <a:ea typeface="Open Sans" charset="0"/>
              <a:cs typeface="Arial"/>
            </a:endParaRPr>
          </a:p>
        </p:txBody>
      </p:sp>
      <p:sp>
        <p:nvSpPr>
          <p:cNvPr id="9" name="CuadroTexto 68"/>
          <p:cNvSpPr txBox="1"/>
          <p:nvPr/>
        </p:nvSpPr>
        <p:spPr>
          <a:xfrm>
            <a:off x="7330530" y="2460954"/>
            <a:ext cx="14179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>
                <a:solidFill>
                  <a:srgbClr val="034EA2"/>
                </a:solidFill>
                <a:latin typeface="Arial"/>
              </a:rPr>
              <a:t>ha intenzionalmente avuto accesso da fonti illegali online</a:t>
            </a:r>
            <a:endParaRPr lang="it-IT" sz="1100">
              <a:solidFill>
                <a:srgbClr val="034EA2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10" name="Agrupar 47"/>
          <p:cNvGrpSpPr/>
          <p:nvPr/>
        </p:nvGrpSpPr>
        <p:grpSpPr>
          <a:xfrm>
            <a:off x="4926915" y="2409596"/>
            <a:ext cx="1086343" cy="1086343"/>
            <a:chOff x="2255831" y="2043014"/>
            <a:chExt cx="1718956" cy="1718956"/>
          </a:xfrm>
        </p:grpSpPr>
        <p:sp>
          <p:nvSpPr>
            <p:cNvPr id="11" name="Elipse 49"/>
            <p:cNvSpPr/>
            <p:nvPr/>
          </p:nvSpPr>
          <p:spPr>
            <a:xfrm>
              <a:off x="2255831" y="2043014"/>
              <a:ext cx="1718956" cy="1718956"/>
            </a:xfrm>
            <a:prstGeom prst="ellipse">
              <a:avLst/>
            </a:prstGeom>
            <a:solidFill>
              <a:srgbClr val="ECC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2" name="Circular 54"/>
            <p:cNvSpPr/>
            <p:nvPr/>
          </p:nvSpPr>
          <p:spPr>
            <a:xfrm>
              <a:off x="2255831" y="2043014"/>
              <a:ext cx="1718956" cy="1718956"/>
            </a:xfrm>
            <a:prstGeom prst="pie">
              <a:avLst>
                <a:gd name="adj1" fmla="val 18513431"/>
                <a:gd name="adj2" fmla="val 1620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solidFill>
                  <a:schemeClr val="tx1"/>
                </a:solidFill>
              </a:endParaRPr>
            </a:p>
          </p:txBody>
        </p:sp>
        <p:sp>
          <p:nvSpPr>
            <p:cNvPr id="13" name="Elipse 55"/>
            <p:cNvSpPr/>
            <p:nvPr/>
          </p:nvSpPr>
          <p:spPr>
            <a:xfrm>
              <a:off x="2571228" y="2374370"/>
              <a:ext cx="1056244" cy="1056244"/>
            </a:xfrm>
            <a:prstGeom prst="ellipse">
              <a:avLst/>
            </a:prstGeom>
            <a:solidFill>
              <a:schemeClr val="bg1">
                <a:alpha val="5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14" name="Agrupar 56"/>
          <p:cNvGrpSpPr/>
          <p:nvPr/>
        </p:nvGrpSpPr>
        <p:grpSpPr>
          <a:xfrm>
            <a:off x="738812" y="2435785"/>
            <a:ext cx="1144993" cy="1144993"/>
            <a:chOff x="2255831" y="2043014"/>
            <a:chExt cx="1718956" cy="1718956"/>
          </a:xfrm>
        </p:grpSpPr>
        <p:sp>
          <p:nvSpPr>
            <p:cNvPr id="15" name="Elipse 57"/>
            <p:cNvSpPr/>
            <p:nvPr/>
          </p:nvSpPr>
          <p:spPr>
            <a:xfrm>
              <a:off x="2255831" y="2043014"/>
              <a:ext cx="1718956" cy="171895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solidFill>
                  <a:srgbClr val="00B050"/>
                </a:solidFill>
              </a:endParaRPr>
            </a:p>
          </p:txBody>
        </p:sp>
        <p:sp>
          <p:nvSpPr>
            <p:cNvPr id="16" name="Circular 60"/>
            <p:cNvSpPr/>
            <p:nvPr/>
          </p:nvSpPr>
          <p:spPr>
            <a:xfrm>
              <a:off x="2255831" y="2043014"/>
              <a:ext cx="1718956" cy="1718956"/>
            </a:xfrm>
            <a:prstGeom prst="pie">
              <a:avLst>
                <a:gd name="adj1" fmla="val 18742440"/>
                <a:gd name="adj2" fmla="val 1620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solidFill>
                  <a:schemeClr val="tx1"/>
                </a:solidFill>
              </a:endParaRPr>
            </a:p>
          </p:txBody>
        </p:sp>
        <p:sp>
          <p:nvSpPr>
            <p:cNvPr id="17" name="Elipse 66"/>
            <p:cNvSpPr/>
            <p:nvPr/>
          </p:nvSpPr>
          <p:spPr>
            <a:xfrm>
              <a:off x="2587186" y="2374369"/>
              <a:ext cx="1056244" cy="1056244"/>
            </a:xfrm>
            <a:prstGeom prst="ellipse">
              <a:avLst/>
            </a:prstGeom>
            <a:solidFill>
              <a:schemeClr val="bg1">
                <a:alpha val="5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cxnSp>
        <p:nvCxnSpPr>
          <p:cNvPr id="18" name="Conector recto 102"/>
          <p:cNvCxnSpPr/>
          <p:nvPr/>
        </p:nvCxnSpPr>
        <p:spPr>
          <a:xfrm flipH="1">
            <a:off x="718186" y="5157192"/>
            <a:ext cx="803027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6"/>
          <p:cNvSpPr/>
          <p:nvPr/>
        </p:nvSpPr>
        <p:spPr>
          <a:xfrm>
            <a:off x="4283968" y="4206834"/>
            <a:ext cx="95208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200" smtClean="0">
                <a:solidFill>
                  <a:schemeClr val="bg1">
                    <a:lumMod val="65000"/>
                  </a:schemeClr>
                </a:solidFill>
                <a:latin typeface="Arial"/>
              </a:rPr>
              <a:t>CONTRO</a:t>
            </a:r>
            <a:endParaRPr lang="it-IT" sz="1200">
              <a:solidFill>
                <a:schemeClr val="bg1">
                  <a:lumMod val="65000"/>
                </a:schemeClr>
              </a:solidFill>
              <a:latin typeface="Arial"/>
              <a:ea typeface="Open Sans" charset="0"/>
              <a:cs typeface="Arial"/>
            </a:endParaRPr>
          </a:p>
        </p:txBody>
      </p:sp>
      <p:sp>
        <p:nvSpPr>
          <p:cNvPr id="20" name="Rectangle 6"/>
          <p:cNvSpPr/>
          <p:nvPr/>
        </p:nvSpPr>
        <p:spPr>
          <a:xfrm>
            <a:off x="5733268" y="2384010"/>
            <a:ext cx="15972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3200" b="1" dirty="0" smtClean="0">
                <a:solidFill>
                  <a:srgbClr val="ECC249"/>
                </a:solidFill>
                <a:latin typeface="Arial"/>
              </a:rPr>
              <a:t>9</a:t>
            </a:r>
            <a:r>
              <a:rPr lang="it-IT" sz="3200" b="1" dirty="0" smtClean="0">
                <a:solidFill>
                  <a:srgbClr val="ECC249"/>
                </a:solidFill>
                <a:latin typeface="Arial"/>
              </a:rPr>
              <a:t>%</a:t>
            </a:r>
            <a:endParaRPr lang="it-IT" sz="3200" dirty="0">
              <a:solidFill>
                <a:srgbClr val="ECC249"/>
              </a:solidFill>
              <a:latin typeface="Arial"/>
              <a:ea typeface="Open Sans" charset="0"/>
              <a:cs typeface="Arial"/>
            </a:endParaRPr>
          </a:p>
        </p:txBody>
      </p:sp>
      <p:sp>
        <p:nvSpPr>
          <p:cNvPr id="21" name="Rectangle 6"/>
          <p:cNvSpPr/>
          <p:nvPr/>
        </p:nvSpPr>
        <p:spPr>
          <a:xfrm>
            <a:off x="6105750" y="3128267"/>
            <a:ext cx="7748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400" dirty="0" smtClean="0">
                <a:solidFill>
                  <a:schemeClr val="bg1">
                    <a:lumMod val="65000"/>
                  </a:schemeClr>
                </a:solidFill>
                <a:latin typeface="Arial"/>
              </a:rPr>
              <a:t>nel 2013</a:t>
            </a:r>
            <a:endParaRPr lang="it-IT" sz="1400" dirty="0">
              <a:solidFill>
                <a:schemeClr val="bg1">
                  <a:lumMod val="65000"/>
                </a:schemeClr>
              </a:solidFill>
              <a:latin typeface="Arial"/>
              <a:ea typeface="Open Sans" charset="0"/>
              <a:cs typeface="Arial"/>
            </a:endParaRPr>
          </a:p>
        </p:txBody>
      </p:sp>
      <p:sp>
        <p:nvSpPr>
          <p:cNvPr id="22" name="Rectangle 6"/>
          <p:cNvSpPr/>
          <p:nvPr/>
        </p:nvSpPr>
        <p:spPr>
          <a:xfrm>
            <a:off x="5370414" y="4555843"/>
            <a:ext cx="12592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smtClean="0">
                <a:solidFill>
                  <a:schemeClr val="bg1">
                    <a:lumMod val="65000"/>
                  </a:schemeClr>
                </a:solidFill>
                <a:latin typeface="Arial"/>
              </a:rPr>
              <a:t>15 – 24 anni</a:t>
            </a:r>
            <a:endParaRPr lang="it-IT" sz="1200">
              <a:solidFill>
                <a:schemeClr val="bg1">
                  <a:lumMod val="65000"/>
                </a:schemeClr>
              </a:solidFill>
              <a:latin typeface="Arial"/>
              <a:ea typeface="Open Sans" charset="0"/>
              <a:cs typeface="Arial"/>
            </a:endParaRPr>
          </a:p>
        </p:txBody>
      </p:sp>
      <p:pic>
        <p:nvPicPr>
          <p:cNvPr id="23" name="Imagen 91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5865" y="3986101"/>
            <a:ext cx="466450" cy="496544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Rectangle 8"/>
          <p:cNvSpPr/>
          <p:nvPr/>
        </p:nvSpPr>
        <p:spPr bwMode="auto">
          <a:xfrm>
            <a:off x="718185" y="5378238"/>
            <a:ext cx="2053615" cy="931082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  <a:extLst/>
        </p:spPr>
        <p:txBody>
          <a:bodyPr lIns="0" tIns="0" rIns="0" bIns="0" anchor="ctr"/>
          <a:lstStyle/>
          <a:p>
            <a:pPr marL="85725" algn="ctr"/>
            <a:r>
              <a:rPr lang="it-IT" sz="1400" b="1">
                <a:solidFill>
                  <a:srgbClr val="024DA1"/>
                </a:solidFill>
                <a:latin typeface="Arial"/>
              </a:rPr>
              <a:t>IL PRINCIPALE PROBLEMA </a:t>
            </a:r>
            <a:endParaRPr lang="it-IT" sz="1400" b="1" smtClean="0">
              <a:solidFill>
                <a:srgbClr val="024DA1"/>
              </a:solidFill>
              <a:latin typeface="Arial"/>
              <a:ea typeface="Arial"/>
              <a:cs typeface="Arial"/>
            </a:endParaRPr>
          </a:p>
          <a:p>
            <a:pPr marL="85725" algn="ctr"/>
            <a:r>
              <a:rPr lang="it-IT" sz="1400" b="1" smtClean="0">
                <a:solidFill>
                  <a:srgbClr val="024DA1"/>
                </a:solidFill>
                <a:latin typeface="Arial"/>
              </a:rPr>
              <a:t>È DATO DA DISPONIBILITÀ ED ETEROGENITÀ</a:t>
            </a:r>
          </a:p>
        </p:txBody>
      </p:sp>
      <p:sp>
        <p:nvSpPr>
          <p:cNvPr id="25" name="Rectangle 6"/>
          <p:cNvSpPr/>
          <p:nvPr/>
        </p:nvSpPr>
        <p:spPr>
          <a:xfrm>
            <a:off x="2871254" y="5645552"/>
            <a:ext cx="8195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>
                <a:solidFill>
                  <a:srgbClr val="C00000"/>
                </a:solidFill>
                <a:latin typeface="Arial"/>
              </a:rPr>
              <a:t> </a:t>
            </a:r>
            <a:r>
              <a:rPr lang="it-IT" sz="1600" b="1" dirty="0" smtClean="0">
                <a:solidFill>
                  <a:srgbClr val="C00000"/>
                </a:solidFill>
                <a:latin typeface="Arial"/>
              </a:rPr>
              <a:t>  </a:t>
            </a:r>
            <a:r>
              <a:rPr lang="it-IT" sz="1600" b="1" dirty="0" smtClean="0">
                <a:solidFill>
                  <a:srgbClr val="C00000"/>
                </a:solidFill>
                <a:latin typeface="Arial"/>
              </a:rPr>
              <a:t>31</a:t>
            </a:r>
            <a:r>
              <a:rPr lang="it-IT" sz="1600" b="1" dirty="0">
                <a:solidFill>
                  <a:srgbClr val="C00000"/>
                </a:solidFill>
                <a:latin typeface="Arial"/>
              </a:rPr>
              <a:t>%</a:t>
            </a:r>
            <a:endParaRPr lang="it-IT" sz="1600" dirty="0">
              <a:solidFill>
                <a:srgbClr val="C00000"/>
              </a:solidFill>
              <a:latin typeface="Arial"/>
              <a:ea typeface="Open Sans" charset="0"/>
              <a:cs typeface="Arial"/>
            </a:endParaRPr>
          </a:p>
        </p:txBody>
      </p:sp>
      <p:sp>
        <p:nvSpPr>
          <p:cNvPr id="26" name="CuadroTexto 65"/>
          <p:cNvSpPr txBox="1"/>
          <p:nvPr/>
        </p:nvSpPr>
        <p:spPr>
          <a:xfrm>
            <a:off x="6300192" y="5584151"/>
            <a:ext cx="242871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>
                <a:solidFill>
                  <a:srgbClr val="034EA2"/>
                </a:solidFill>
                <a:latin typeface="Arial"/>
              </a:rPr>
              <a:t>degli intervistati ritiene che sia accettabile ottenere contenuti illegalmente quando non vi è nessuna alternativa legittima</a:t>
            </a:r>
            <a:endParaRPr lang="it-IT" sz="1100">
              <a:solidFill>
                <a:srgbClr val="034EA2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27" name="Agrupar 67"/>
          <p:cNvGrpSpPr/>
          <p:nvPr/>
        </p:nvGrpSpPr>
        <p:grpSpPr>
          <a:xfrm>
            <a:off x="3633002" y="5534928"/>
            <a:ext cx="682915" cy="682915"/>
            <a:chOff x="2255831" y="2043014"/>
            <a:chExt cx="1718956" cy="1718956"/>
          </a:xfrm>
        </p:grpSpPr>
        <p:sp>
          <p:nvSpPr>
            <p:cNvPr id="28" name="Elipse 88"/>
            <p:cNvSpPr/>
            <p:nvPr/>
          </p:nvSpPr>
          <p:spPr>
            <a:xfrm>
              <a:off x="2255831" y="2043014"/>
              <a:ext cx="1718956" cy="171895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9" name="Circular 89"/>
            <p:cNvSpPr/>
            <p:nvPr/>
          </p:nvSpPr>
          <p:spPr>
            <a:xfrm>
              <a:off x="2255831" y="2043014"/>
              <a:ext cx="1718956" cy="1718956"/>
            </a:xfrm>
            <a:prstGeom prst="pie">
              <a:avLst>
                <a:gd name="adj1" fmla="val 900125"/>
                <a:gd name="adj2" fmla="val 1620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solidFill>
                  <a:schemeClr val="tx1"/>
                </a:solidFill>
              </a:endParaRPr>
            </a:p>
          </p:txBody>
        </p:sp>
        <p:sp>
          <p:nvSpPr>
            <p:cNvPr id="30" name="Elipse 92"/>
            <p:cNvSpPr/>
            <p:nvPr/>
          </p:nvSpPr>
          <p:spPr>
            <a:xfrm>
              <a:off x="2571228" y="2374370"/>
              <a:ext cx="1056244" cy="1056244"/>
            </a:xfrm>
            <a:prstGeom prst="ellipse">
              <a:avLst/>
            </a:prstGeom>
            <a:solidFill>
              <a:schemeClr val="bg1">
                <a:alpha val="5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sp>
        <p:nvSpPr>
          <p:cNvPr id="31" name="Rectangle 6"/>
          <p:cNvSpPr/>
          <p:nvPr/>
        </p:nvSpPr>
        <p:spPr>
          <a:xfrm>
            <a:off x="5552682" y="5645552"/>
            <a:ext cx="81951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1" dirty="0" smtClean="0">
                <a:solidFill>
                  <a:srgbClr val="ECC249"/>
                </a:solidFill>
                <a:latin typeface="Arial"/>
              </a:rPr>
              <a:t>22</a:t>
            </a:r>
            <a:r>
              <a:rPr lang="it-IT" sz="1600" b="1" dirty="0" smtClean="0">
                <a:solidFill>
                  <a:srgbClr val="ECC249"/>
                </a:solidFill>
                <a:latin typeface="Arial"/>
              </a:rPr>
              <a:t>%</a:t>
            </a:r>
            <a:endParaRPr lang="it-IT" sz="1600" dirty="0">
              <a:solidFill>
                <a:srgbClr val="ECC249"/>
              </a:solidFill>
              <a:latin typeface="Arial"/>
              <a:ea typeface="Open Sans" charset="0"/>
              <a:cs typeface="Arial"/>
            </a:endParaRPr>
          </a:p>
        </p:txBody>
      </p:sp>
      <p:grpSp>
        <p:nvGrpSpPr>
          <p:cNvPr id="32" name="Agrupar 94"/>
          <p:cNvGrpSpPr/>
          <p:nvPr/>
        </p:nvGrpSpPr>
        <p:grpSpPr>
          <a:xfrm>
            <a:off x="4870126" y="5534928"/>
            <a:ext cx="682915" cy="682915"/>
            <a:chOff x="2255831" y="2043014"/>
            <a:chExt cx="1718956" cy="1718956"/>
          </a:xfrm>
        </p:grpSpPr>
        <p:sp>
          <p:nvSpPr>
            <p:cNvPr id="33" name="Elipse 95"/>
            <p:cNvSpPr/>
            <p:nvPr/>
          </p:nvSpPr>
          <p:spPr>
            <a:xfrm>
              <a:off x="2255831" y="2043014"/>
              <a:ext cx="1718956" cy="1718956"/>
            </a:xfrm>
            <a:prstGeom prst="ellipse">
              <a:avLst/>
            </a:prstGeom>
            <a:solidFill>
              <a:srgbClr val="ECC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4" name="Circular 96"/>
            <p:cNvSpPr/>
            <p:nvPr/>
          </p:nvSpPr>
          <p:spPr>
            <a:xfrm>
              <a:off x="2255831" y="2043014"/>
              <a:ext cx="1718956" cy="1718956"/>
            </a:xfrm>
            <a:prstGeom prst="pie">
              <a:avLst>
                <a:gd name="adj1" fmla="val 20600739"/>
                <a:gd name="adj2" fmla="val 1620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solidFill>
                  <a:schemeClr val="tx1"/>
                </a:solidFill>
              </a:endParaRPr>
            </a:p>
          </p:txBody>
        </p:sp>
        <p:sp>
          <p:nvSpPr>
            <p:cNvPr id="35" name="Elipse 97"/>
            <p:cNvSpPr/>
            <p:nvPr/>
          </p:nvSpPr>
          <p:spPr>
            <a:xfrm>
              <a:off x="2571228" y="2374370"/>
              <a:ext cx="1056244" cy="1056244"/>
            </a:xfrm>
            <a:prstGeom prst="ellipse">
              <a:avLst/>
            </a:prstGeom>
            <a:solidFill>
              <a:schemeClr val="bg1">
                <a:alpha val="5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sp>
        <p:nvSpPr>
          <p:cNvPr id="36" name="Rectangle 6"/>
          <p:cNvSpPr/>
          <p:nvPr/>
        </p:nvSpPr>
        <p:spPr>
          <a:xfrm>
            <a:off x="4163191" y="5761122"/>
            <a:ext cx="85146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000" dirty="0" smtClean="0">
                <a:solidFill>
                  <a:schemeClr val="bg1">
                    <a:lumMod val="65000"/>
                  </a:schemeClr>
                </a:solidFill>
                <a:latin typeface="Arial"/>
              </a:rPr>
              <a:t>CONTRO</a:t>
            </a:r>
            <a:endParaRPr lang="it-IT" sz="1000" dirty="0">
              <a:solidFill>
                <a:schemeClr val="bg1">
                  <a:lumMod val="65000"/>
                </a:schemeClr>
              </a:solidFill>
              <a:latin typeface="Arial"/>
              <a:ea typeface="Open Sans" charset="0"/>
              <a:cs typeface="Arial"/>
            </a:endParaRPr>
          </a:p>
        </p:txBody>
      </p:sp>
      <p:sp>
        <p:nvSpPr>
          <p:cNvPr id="37" name="Rectángulo 4"/>
          <p:cNvSpPr/>
          <p:nvPr/>
        </p:nvSpPr>
        <p:spPr>
          <a:xfrm>
            <a:off x="718185" y="3539704"/>
            <a:ext cx="3626025" cy="1442137"/>
          </a:xfrm>
          <a:custGeom>
            <a:avLst/>
            <a:gdLst>
              <a:gd name="connsiteX0" fmla="*/ 0 w 4147283"/>
              <a:gd name="connsiteY0" fmla="*/ 275802 h 1800729"/>
              <a:gd name="connsiteX1" fmla="*/ 1468973 w 4147283"/>
              <a:gd name="connsiteY1" fmla="*/ 273605 h 1800729"/>
              <a:gd name="connsiteX2" fmla="*/ 1983379 w 4147283"/>
              <a:gd name="connsiteY2" fmla="*/ 15 h 1800729"/>
              <a:gd name="connsiteX3" fmla="*/ 2576587 w 4147283"/>
              <a:gd name="connsiteY3" fmla="*/ 285751 h 1800729"/>
              <a:gd name="connsiteX4" fmla="*/ 4147283 w 4147283"/>
              <a:gd name="connsiteY4" fmla="*/ 274330 h 1800729"/>
              <a:gd name="connsiteX5" fmla="*/ 4136648 w 4147283"/>
              <a:gd name="connsiteY5" fmla="*/ 1794702 h 1800729"/>
              <a:gd name="connsiteX6" fmla="*/ 0 w 4147283"/>
              <a:gd name="connsiteY6" fmla="*/ 1800729 h 1800729"/>
              <a:gd name="connsiteX7" fmla="*/ 0 w 4147283"/>
              <a:gd name="connsiteY7" fmla="*/ 275802 h 1800729"/>
              <a:gd name="connsiteX8" fmla="*/ 0 w 8030278"/>
              <a:gd name="connsiteY8" fmla="*/ 242360 h 1768265"/>
              <a:gd name="connsiteX9" fmla="*/ 0 w 8030278"/>
              <a:gd name="connsiteY9" fmla="*/ 242360 h 1768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7283" h="1800729">
                <a:moveTo>
                  <a:pt x="0" y="275802"/>
                </a:moveTo>
                <a:lnTo>
                  <a:pt x="1468973" y="273605"/>
                </a:lnTo>
                <a:cubicBezTo>
                  <a:pt x="1447395" y="273605"/>
                  <a:pt x="1695913" y="132169"/>
                  <a:pt x="1983379" y="15"/>
                </a:cubicBezTo>
                <a:cubicBezTo>
                  <a:pt x="1980014" y="-2330"/>
                  <a:pt x="2565445" y="265871"/>
                  <a:pt x="2576587" y="285751"/>
                </a:cubicBezTo>
                <a:cubicBezTo>
                  <a:pt x="2546704" y="283509"/>
                  <a:pt x="3623718" y="278137"/>
                  <a:pt x="4147283" y="274330"/>
                </a:cubicBezTo>
                <a:cubicBezTo>
                  <a:pt x="4146386" y="788126"/>
                  <a:pt x="4137545" y="1280906"/>
                  <a:pt x="4136648" y="1794702"/>
                </a:cubicBezTo>
                <a:lnTo>
                  <a:pt x="0" y="1800729"/>
                </a:lnTo>
                <a:lnTo>
                  <a:pt x="0" y="27580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pSp>
        <p:nvGrpSpPr>
          <p:cNvPr id="38" name="Agrupar 114"/>
          <p:cNvGrpSpPr/>
          <p:nvPr/>
        </p:nvGrpSpPr>
        <p:grpSpPr>
          <a:xfrm>
            <a:off x="2202982" y="3941684"/>
            <a:ext cx="842846" cy="842846"/>
            <a:chOff x="2255831" y="2043014"/>
            <a:chExt cx="1718956" cy="1718956"/>
          </a:xfrm>
        </p:grpSpPr>
        <p:sp>
          <p:nvSpPr>
            <p:cNvPr id="39" name="Elipse 115"/>
            <p:cNvSpPr/>
            <p:nvPr/>
          </p:nvSpPr>
          <p:spPr>
            <a:xfrm>
              <a:off x="2255831" y="2043014"/>
              <a:ext cx="1718956" cy="171895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40" name="Circular 116"/>
            <p:cNvSpPr/>
            <p:nvPr/>
          </p:nvSpPr>
          <p:spPr>
            <a:xfrm>
              <a:off x="2255831" y="2043014"/>
              <a:ext cx="1718956" cy="1718956"/>
            </a:xfrm>
            <a:prstGeom prst="pie">
              <a:avLst>
                <a:gd name="adj1" fmla="val 612120"/>
                <a:gd name="adj2" fmla="val 1620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solidFill>
                  <a:schemeClr val="tx1"/>
                </a:solidFill>
              </a:endParaRPr>
            </a:p>
          </p:txBody>
        </p:sp>
        <p:sp>
          <p:nvSpPr>
            <p:cNvPr id="41" name="Elipse 117"/>
            <p:cNvSpPr/>
            <p:nvPr/>
          </p:nvSpPr>
          <p:spPr>
            <a:xfrm>
              <a:off x="2571228" y="2374370"/>
              <a:ext cx="1056244" cy="1056244"/>
            </a:xfrm>
            <a:prstGeom prst="ellipse">
              <a:avLst/>
            </a:prstGeom>
            <a:solidFill>
              <a:schemeClr val="bg1">
                <a:alpha val="5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sp>
        <p:nvSpPr>
          <p:cNvPr id="42" name="Rectangle 6"/>
          <p:cNvSpPr/>
          <p:nvPr/>
        </p:nvSpPr>
        <p:spPr>
          <a:xfrm>
            <a:off x="3217626" y="3952826"/>
            <a:ext cx="11901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>
                <a:solidFill>
                  <a:srgbClr val="C00000"/>
                </a:solidFill>
                <a:latin typeface="Arial"/>
              </a:rPr>
              <a:t>27</a:t>
            </a:r>
            <a:r>
              <a:rPr lang="it-IT" sz="2400" b="1" dirty="0" smtClean="0">
                <a:solidFill>
                  <a:srgbClr val="C00000"/>
                </a:solidFill>
                <a:latin typeface="Arial"/>
              </a:rPr>
              <a:t>%</a:t>
            </a:r>
            <a:endParaRPr lang="it-IT" sz="2400" dirty="0">
              <a:solidFill>
                <a:srgbClr val="C00000"/>
              </a:solidFill>
              <a:latin typeface="Arial"/>
              <a:ea typeface="Open Sans" charset="0"/>
              <a:cs typeface="Arial"/>
            </a:endParaRPr>
          </a:p>
        </p:txBody>
      </p:sp>
      <p:sp>
        <p:nvSpPr>
          <p:cNvPr id="43" name="Rectangle 6"/>
          <p:cNvSpPr/>
          <p:nvPr/>
        </p:nvSpPr>
        <p:spPr>
          <a:xfrm>
            <a:off x="3175041" y="4502335"/>
            <a:ext cx="7748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smtClean="0">
                <a:solidFill>
                  <a:schemeClr val="bg1">
                    <a:lumMod val="65000"/>
                  </a:schemeClr>
                </a:solidFill>
                <a:latin typeface="Arial"/>
              </a:rPr>
              <a:t>nel 2017</a:t>
            </a:r>
            <a:endParaRPr lang="it-IT" sz="1400">
              <a:solidFill>
                <a:schemeClr val="bg1">
                  <a:lumMod val="65000"/>
                </a:schemeClr>
              </a:solidFill>
              <a:latin typeface="Arial"/>
              <a:ea typeface="Open Sans" charset="0"/>
              <a:cs typeface="Arial"/>
            </a:endParaRPr>
          </a:p>
        </p:txBody>
      </p:sp>
      <p:sp>
        <p:nvSpPr>
          <p:cNvPr id="44" name="Rectangle 6"/>
          <p:cNvSpPr/>
          <p:nvPr/>
        </p:nvSpPr>
        <p:spPr>
          <a:xfrm>
            <a:off x="889583" y="4555843"/>
            <a:ext cx="12592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smtClean="0">
                <a:solidFill>
                  <a:schemeClr val="bg1">
                    <a:lumMod val="65000"/>
                  </a:schemeClr>
                </a:solidFill>
                <a:latin typeface="Arial"/>
              </a:rPr>
              <a:t>15 – 24 anni</a:t>
            </a:r>
            <a:endParaRPr lang="it-IT" sz="1200">
              <a:solidFill>
                <a:schemeClr val="bg1">
                  <a:lumMod val="65000"/>
                </a:schemeClr>
              </a:solidFill>
              <a:latin typeface="Arial"/>
              <a:ea typeface="Open Sans" charset="0"/>
              <a:cs typeface="Arial"/>
            </a:endParaRPr>
          </a:p>
        </p:txBody>
      </p:sp>
      <p:pic>
        <p:nvPicPr>
          <p:cNvPr id="45" name="Imagen 1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881" y="3986101"/>
            <a:ext cx="466450" cy="49654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" name="Conector recto 122"/>
          <p:cNvCxnSpPr/>
          <p:nvPr/>
        </p:nvCxnSpPr>
        <p:spPr>
          <a:xfrm flipH="1">
            <a:off x="2022375" y="3958488"/>
            <a:ext cx="0" cy="809238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Agrupar 123"/>
          <p:cNvGrpSpPr/>
          <p:nvPr/>
        </p:nvGrpSpPr>
        <p:grpSpPr>
          <a:xfrm>
            <a:off x="6625743" y="3941684"/>
            <a:ext cx="842846" cy="842846"/>
            <a:chOff x="2255831" y="2043014"/>
            <a:chExt cx="1718956" cy="1718956"/>
          </a:xfrm>
        </p:grpSpPr>
        <p:sp>
          <p:nvSpPr>
            <p:cNvPr id="48" name="Elipse 124"/>
            <p:cNvSpPr/>
            <p:nvPr/>
          </p:nvSpPr>
          <p:spPr>
            <a:xfrm>
              <a:off x="2255831" y="2043014"/>
              <a:ext cx="1718956" cy="1718956"/>
            </a:xfrm>
            <a:prstGeom prst="ellipse">
              <a:avLst/>
            </a:prstGeom>
            <a:solidFill>
              <a:srgbClr val="ECC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49" name="Circular 125"/>
            <p:cNvSpPr/>
            <p:nvPr/>
          </p:nvSpPr>
          <p:spPr>
            <a:xfrm>
              <a:off x="2255831" y="2043014"/>
              <a:ext cx="1718956" cy="1718956"/>
            </a:xfrm>
            <a:prstGeom prst="pie">
              <a:avLst>
                <a:gd name="adj1" fmla="val 612120"/>
                <a:gd name="adj2" fmla="val 1620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solidFill>
                  <a:schemeClr val="tx1"/>
                </a:solidFill>
              </a:endParaRPr>
            </a:p>
          </p:txBody>
        </p:sp>
        <p:sp>
          <p:nvSpPr>
            <p:cNvPr id="50" name="Elipse 126"/>
            <p:cNvSpPr/>
            <p:nvPr/>
          </p:nvSpPr>
          <p:spPr>
            <a:xfrm>
              <a:off x="2571228" y="2374370"/>
              <a:ext cx="1056244" cy="1056244"/>
            </a:xfrm>
            <a:prstGeom prst="ellipse">
              <a:avLst/>
            </a:prstGeom>
            <a:solidFill>
              <a:schemeClr val="bg1">
                <a:alpha val="5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sp>
        <p:nvSpPr>
          <p:cNvPr id="51" name="Rectangle 6"/>
          <p:cNvSpPr/>
          <p:nvPr/>
        </p:nvSpPr>
        <p:spPr>
          <a:xfrm>
            <a:off x="7640387" y="3952826"/>
            <a:ext cx="11901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>
                <a:solidFill>
                  <a:srgbClr val="ECC249"/>
                </a:solidFill>
                <a:latin typeface="Arial"/>
              </a:rPr>
              <a:t>26</a:t>
            </a:r>
            <a:r>
              <a:rPr lang="it-IT" sz="2400" b="1" dirty="0" smtClean="0">
                <a:solidFill>
                  <a:srgbClr val="ECC249"/>
                </a:solidFill>
                <a:latin typeface="Arial"/>
              </a:rPr>
              <a:t>%</a:t>
            </a:r>
            <a:endParaRPr lang="it-IT" sz="2400" dirty="0">
              <a:solidFill>
                <a:srgbClr val="ECC249"/>
              </a:solidFill>
              <a:latin typeface="Arial"/>
              <a:ea typeface="Open Sans" charset="0"/>
              <a:cs typeface="Arial"/>
            </a:endParaRPr>
          </a:p>
        </p:txBody>
      </p:sp>
      <p:sp>
        <p:nvSpPr>
          <p:cNvPr id="52" name="Rectangle 6"/>
          <p:cNvSpPr/>
          <p:nvPr/>
        </p:nvSpPr>
        <p:spPr>
          <a:xfrm>
            <a:off x="7597802" y="4502335"/>
            <a:ext cx="7748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smtClean="0">
                <a:solidFill>
                  <a:schemeClr val="bg1">
                    <a:lumMod val="65000"/>
                  </a:schemeClr>
                </a:solidFill>
                <a:latin typeface="Arial"/>
              </a:rPr>
              <a:t>nel 2013</a:t>
            </a:r>
            <a:endParaRPr lang="it-IT" sz="1400">
              <a:solidFill>
                <a:schemeClr val="bg1">
                  <a:lumMod val="65000"/>
                </a:schemeClr>
              </a:solidFill>
              <a:latin typeface="Arial"/>
              <a:ea typeface="Open Sans" charset="0"/>
              <a:cs typeface="Arial"/>
            </a:endParaRPr>
          </a:p>
        </p:txBody>
      </p:sp>
      <p:grpSp>
        <p:nvGrpSpPr>
          <p:cNvPr id="53" name="Agrupar 52"/>
          <p:cNvGrpSpPr/>
          <p:nvPr/>
        </p:nvGrpSpPr>
        <p:grpSpPr>
          <a:xfrm>
            <a:off x="738812" y="1473355"/>
            <a:ext cx="544674" cy="544674"/>
            <a:chOff x="738812" y="1465236"/>
            <a:chExt cx="544674" cy="544674"/>
          </a:xfrm>
        </p:grpSpPr>
        <p:sp>
          <p:nvSpPr>
            <p:cNvPr id="54" name="Rectángulo redondeado 53"/>
            <p:cNvSpPr/>
            <p:nvPr/>
          </p:nvSpPr>
          <p:spPr>
            <a:xfrm>
              <a:off x="738812" y="1465236"/>
              <a:ext cx="544674" cy="544674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55" name="Flecha abajo 58"/>
            <p:cNvSpPr/>
            <p:nvPr/>
          </p:nvSpPr>
          <p:spPr>
            <a:xfrm>
              <a:off x="867133" y="1621465"/>
              <a:ext cx="288032" cy="285608"/>
            </a:xfrm>
            <a:prstGeom prst="down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sp>
        <p:nvSpPr>
          <p:cNvPr id="56" name="Rectángulo 61"/>
          <p:cNvSpPr/>
          <p:nvPr/>
        </p:nvSpPr>
        <p:spPr>
          <a:xfrm>
            <a:off x="611560" y="2022124"/>
            <a:ext cx="799179" cy="3494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smtClean="0">
                <a:solidFill>
                  <a:srgbClr val="C00000"/>
                </a:solidFill>
                <a:latin typeface="Arial"/>
              </a:rPr>
              <a:t>Contenuto online</a:t>
            </a:r>
            <a:endParaRPr lang="it-IT" sz="1000">
              <a:solidFill>
                <a:srgbClr val="C00000"/>
              </a:solidFill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275428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119191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UIPO-PPT-4 3-I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EUIPO-PPT-4 3-IT</Template>
  <TotalTime>6</TotalTime>
  <Words>653</Words>
  <Application>Microsoft Office PowerPoint</Application>
  <PresentationFormat>On-screen Show (4:3)</PresentationFormat>
  <Paragraphs>113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Open Sans</vt:lpstr>
      <vt:lpstr>Helvetica Neue UltraLight</vt:lpstr>
      <vt:lpstr>Open Sans Light</vt:lpstr>
      <vt:lpstr>EUIPO-PPT-4 3-IT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EUIPO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</dc:title>
  <dc:creator>LACORT Juan</dc:creator>
  <cp:lastModifiedBy>BENGI Berk</cp:lastModifiedBy>
  <cp:revision>2</cp:revision>
  <dcterms:created xsi:type="dcterms:W3CDTF">2016-05-02T09:48:24Z</dcterms:created>
  <dcterms:modified xsi:type="dcterms:W3CDTF">2017-03-17T16:32:32Z</dcterms:modified>
</cp:coreProperties>
</file>