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4" r:id="rId1"/>
  </p:sldMasterIdLst>
  <p:notesMasterIdLst>
    <p:notesMasterId r:id="rId11"/>
  </p:notesMasterIdLst>
  <p:handoutMasterIdLst>
    <p:handoutMasterId r:id="rId12"/>
  </p:handoutMasterIdLst>
  <p:sldIdLst>
    <p:sldId id="256" r:id="rId2"/>
    <p:sldId id="271" r:id="rId3"/>
    <p:sldId id="306" r:id="rId4"/>
    <p:sldId id="307" r:id="rId5"/>
    <p:sldId id="308" r:id="rId6"/>
    <p:sldId id="309" r:id="rId7"/>
    <p:sldId id="311" r:id="rId8"/>
    <p:sldId id="312" r:id="rId9"/>
    <p:sldId id="259" r:id="rId10"/>
  </p:sldIdLst>
  <p:sldSz cx="9144000" cy="6858000" type="screen4x3"/>
  <p:notesSz cx="6740525" cy="98679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4636" autoAdjust="0"/>
  </p:normalViewPr>
  <p:slideViewPr>
    <p:cSldViewPr snapToGrid="0" snapToObjects="1">
      <p:cViewPr>
        <p:scale>
          <a:sx n="100" d="100"/>
          <a:sy n="100" d="100"/>
        </p:scale>
        <p:origin x="-36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000" cy="493713"/>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3817938" y="0"/>
            <a:ext cx="2921000" cy="493713"/>
          </a:xfrm>
          <a:prstGeom prst="rect">
            <a:avLst/>
          </a:prstGeom>
        </p:spPr>
        <p:txBody>
          <a:bodyPr vert="horz" lIns="91440" tIns="45720" rIns="91440" bIns="45720" rtlCol="0"/>
          <a:lstStyle>
            <a:lvl1pPr algn="r">
              <a:defRPr sz="1200"/>
            </a:lvl1pPr>
          </a:lstStyle>
          <a:p>
            <a:fld id="{24355610-7054-466C-B689-1F4E67CF24FB}" type="datetimeFigureOut">
              <a:rPr lang="en-IE" smtClean="0"/>
              <a:t>14/08/2017</a:t>
            </a:fld>
            <a:endParaRPr lang="en-IE"/>
          </a:p>
        </p:txBody>
      </p:sp>
      <p:sp>
        <p:nvSpPr>
          <p:cNvPr id="4" name="Footer Placeholder 3"/>
          <p:cNvSpPr>
            <a:spLocks noGrp="1"/>
          </p:cNvSpPr>
          <p:nvPr>
            <p:ph type="ftr" sz="quarter" idx="2"/>
          </p:nvPr>
        </p:nvSpPr>
        <p:spPr>
          <a:xfrm>
            <a:off x="0" y="9372600"/>
            <a:ext cx="2921000" cy="493713"/>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3817938" y="9372600"/>
            <a:ext cx="2921000" cy="493713"/>
          </a:xfrm>
          <a:prstGeom prst="rect">
            <a:avLst/>
          </a:prstGeom>
        </p:spPr>
        <p:txBody>
          <a:bodyPr vert="horz" lIns="91440" tIns="45720" rIns="91440" bIns="45720" rtlCol="0" anchor="b"/>
          <a:lstStyle>
            <a:lvl1pPr algn="r">
              <a:defRPr sz="1200"/>
            </a:lvl1pPr>
          </a:lstStyle>
          <a:p>
            <a:fld id="{1F78154F-0481-42C4-AB33-7478492C55E4}" type="slidenum">
              <a:rPr lang="en-IE" smtClean="0"/>
              <a:t>‹#›</a:t>
            </a:fld>
            <a:endParaRPr lang="en-IE"/>
          </a:p>
        </p:txBody>
      </p:sp>
    </p:spTree>
    <p:extLst>
      <p:ext uri="{BB962C8B-B14F-4D97-AF65-F5344CB8AC3E}">
        <p14:creationId xmlns:p14="http://schemas.microsoft.com/office/powerpoint/2010/main" val="34248456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000" cy="493713"/>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17938" y="0"/>
            <a:ext cx="2921000" cy="493713"/>
          </a:xfrm>
          <a:prstGeom prst="rect">
            <a:avLst/>
          </a:prstGeom>
        </p:spPr>
        <p:txBody>
          <a:bodyPr vert="horz" lIns="91440" tIns="45720" rIns="91440" bIns="45720" rtlCol="0"/>
          <a:lstStyle>
            <a:lvl1pPr algn="r">
              <a:defRPr sz="1200"/>
            </a:lvl1pPr>
          </a:lstStyle>
          <a:p>
            <a:fld id="{7B87419B-F597-40BA-8726-353C13243523}" type="datetimeFigureOut">
              <a:rPr lang="fi-FI" smtClean="0"/>
              <a:t>14.8.2017</a:t>
            </a:fld>
            <a:endParaRPr lang="fi-FI"/>
          </a:p>
        </p:txBody>
      </p:sp>
      <p:sp>
        <p:nvSpPr>
          <p:cNvPr id="4" name="Slide Image Placeholder 3"/>
          <p:cNvSpPr>
            <a:spLocks noGrp="1" noRot="1" noChangeAspect="1"/>
          </p:cNvSpPr>
          <p:nvPr>
            <p:ph type="sldImg" idx="2"/>
          </p:nvPr>
        </p:nvSpPr>
        <p:spPr>
          <a:xfrm>
            <a:off x="903288" y="739775"/>
            <a:ext cx="4933950" cy="3700463"/>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74688" y="4687888"/>
            <a:ext cx="5391150" cy="44402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Footer Placeholder 5"/>
          <p:cNvSpPr>
            <a:spLocks noGrp="1"/>
          </p:cNvSpPr>
          <p:nvPr>
            <p:ph type="ftr" sz="quarter" idx="4"/>
          </p:nvPr>
        </p:nvSpPr>
        <p:spPr>
          <a:xfrm>
            <a:off x="0" y="9372600"/>
            <a:ext cx="2921000" cy="493713"/>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17938" y="9372600"/>
            <a:ext cx="2921000" cy="493713"/>
          </a:xfrm>
          <a:prstGeom prst="rect">
            <a:avLst/>
          </a:prstGeom>
        </p:spPr>
        <p:txBody>
          <a:bodyPr vert="horz" lIns="91440" tIns="45720" rIns="91440" bIns="45720" rtlCol="0" anchor="b"/>
          <a:lstStyle>
            <a:lvl1pPr algn="r">
              <a:defRPr sz="1200"/>
            </a:lvl1pPr>
          </a:lstStyle>
          <a:p>
            <a:fld id="{5144BCFB-6AB9-4EF0-BCC3-363F243DA067}" type="slidenum">
              <a:rPr lang="fi-FI" smtClean="0"/>
              <a:t>‹#›</a:t>
            </a:fld>
            <a:endParaRPr lang="fi-FI"/>
          </a:p>
        </p:txBody>
      </p:sp>
    </p:spTree>
    <p:extLst>
      <p:ext uri="{BB962C8B-B14F-4D97-AF65-F5344CB8AC3E}">
        <p14:creationId xmlns:p14="http://schemas.microsoft.com/office/powerpoint/2010/main" val="3134623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Bef>
                <a:spcPts val="1186"/>
              </a:spcBef>
            </a:pPr>
            <a:endParaRPr lang="en-IE" dirty="0"/>
          </a:p>
        </p:txBody>
      </p:sp>
      <p:sp>
        <p:nvSpPr>
          <p:cNvPr id="4" name="Slide Number Placeholder 3"/>
          <p:cNvSpPr>
            <a:spLocks noGrp="1"/>
          </p:cNvSpPr>
          <p:nvPr>
            <p:ph type="sldNum" sz="quarter" idx="10"/>
          </p:nvPr>
        </p:nvSpPr>
        <p:spPr/>
        <p:txBody>
          <a:bodyPr/>
          <a:lstStyle/>
          <a:p>
            <a:fld id="{F7051073-FED1-4B82-9DE9-2F5DEAB8DA33}" type="slidenum">
              <a:rPr lang="en-IE" smtClean="0"/>
              <a:pPr/>
              <a:t>2</a:t>
            </a:fld>
            <a:endParaRPr lang="en-IE" dirty="0"/>
          </a:p>
        </p:txBody>
      </p:sp>
    </p:spTree>
    <p:extLst>
      <p:ext uri="{BB962C8B-B14F-4D97-AF65-F5344CB8AC3E}">
        <p14:creationId xmlns:p14="http://schemas.microsoft.com/office/powerpoint/2010/main" val="3507725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Bef>
                <a:spcPts val="1186"/>
              </a:spcBef>
            </a:pPr>
            <a:endParaRPr lang="en-IE" dirty="0"/>
          </a:p>
        </p:txBody>
      </p:sp>
      <p:sp>
        <p:nvSpPr>
          <p:cNvPr id="4" name="Slide Number Placeholder 3"/>
          <p:cNvSpPr>
            <a:spLocks noGrp="1"/>
          </p:cNvSpPr>
          <p:nvPr>
            <p:ph type="sldNum" sz="quarter" idx="10"/>
          </p:nvPr>
        </p:nvSpPr>
        <p:spPr/>
        <p:txBody>
          <a:bodyPr/>
          <a:lstStyle/>
          <a:p>
            <a:fld id="{F7051073-FED1-4B82-9DE9-2F5DEAB8DA33}" type="slidenum">
              <a:rPr lang="en-IE" smtClean="0"/>
              <a:pPr/>
              <a:t>3</a:t>
            </a:fld>
            <a:endParaRPr lang="en-IE" dirty="0"/>
          </a:p>
        </p:txBody>
      </p:sp>
    </p:spTree>
    <p:extLst>
      <p:ext uri="{BB962C8B-B14F-4D97-AF65-F5344CB8AC3E}">
        <p14:creationId xmlns:p14="http://schemas.microsoft.com/office/powerpoint/2010/main" val="3507725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Bef>
                <a:spcPts val="1186"/>
              </a:spcBef>
            </a:pPr>
            <a:endParaRPr lang="en-IE" dirty="0"/>
          </a:p>
        </p:txBody>
      </p:sp>
      <p:sp>
        <p:nvSpPr>
          <p:cNvPr id="4" name="Slide Number Placeholder 3"/>
          <p:cNvSpPr>
            <a:spLocks noGrp="1"/>
          </p:cNvSpPr>
          <p:nvPr>
            <p:ph type="sldNum" sz="quarter" idx="10"/>
          </p:nvPr>
        </p:nvSpPr>
        <p:spPr/>
        <p:txBody>
          <a:bodyPr/>
          <a:lstStyle/>
          <a:p>
            <a:fld id="{F7051073-FED1-4B82-9DE9-2F5DEAB8DA33}" type="slidenum">
              <a:rPr lang="en-IE" smtClean="0"/>
              <a:pPr/>
              <a:t>4</a:t>
            </a:fld>
            <a:endParaRPr lang="en-IE" dirty="0"/>
          </a:p>
        </p:txBody>
      </p:sp>
    </p:spTree>
    <p:extLst>
      <p:ext uri="{BB962C8B-B14F-4D97-AF65-F5344CB8AC3E}">
        <p14:creationId xmlns:p14="http://schemas.microsoft.com/office/powerpoint/2010/main" val="35077253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Bef>
                <a:spcPts val="1186"/>
              </a:spcBef>
            </a:pPr>
            <a:endParaRPr lang="en-IE" dirty="0"/>
          </a:p>
        </p:txBody>
      </p:sp>
      <p:sp>
        <p:nvSpPr>
          <p:cNvPr id="4" name="Slide Number Placeholder 3"/>
          <p:cNvSpPr>
            <a:spLocks noGrp="1"/>
          </p:cNvSpPr>
          <p:nvPr>
            <p:ph type="sldNum" sz="quarter" idx="10"/>
          </p:nvPr>
        </p:nvSpPr>
        <p:spPr/>
        <p:txBody>
          <a:bodyPr/>
          <a:lstStyle/>
          <a:p>
            <a:fld id="{F7051073-FED1-4B82-9DE9-2F5DEAB8DA33}" type="slidenum">
              <a:rPr lang="en-IE" smtClean="0"/>
              <a:pPr/>
              <a:t>5</a:t>
            </a:fld>
            <a:endParaRPr lang="en-IE" dirty="0"/>
          </a:p>
        </p:txBody>
      </p:sp>
    </p:spTree>
    <p:extLst>
      <p:ext uri="{BB962C8B-B14F-4D97-AF65-F5344CB8AC3E}">
        <p14:creationId xmlns:p14="http://schemas.microsoft.com/office/powerpoint/2010/main" val="3507725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Bef>
                <a:spcPts val="1186"/>
              </a:spcBef>
            </a:pPr>
            <a:endParaRPr lang="en-IE" dirty="0"/>
          </a:p>
        </p:txBody>
      </p:sp>
      <p:sp>
        <p:nvSpPr>
          <p:cNvPr id="4" name="Slide Number Placeholder 3"/>
          <p:cNvSpPr>
            <a:spLocks noGrp="1"/>
          </p:cNvSpPr>
          <p:nvPr>
            <p:ph type="sldNum" sz="quarter" idx="10"/>
          </p:nvPr>
        </p:nvSpPr>
        <p:spPr/>
        <p:txBody>
          <a:bodyPr/>
          <a:lstStyle/>
          <a:p>
            <a:fld id="{F7051073-FED1-4B82-9DE9-2F5DEAB8DA33}" type="slidenum">
              <a:rPr lang="en-IE" smtClean="0"/>
              <a:pPr/>
              <a:t>6</a:t>
            </a:fld>
            <a:endParaRPr lang="en-IE" dirty="0"/>
          </a:p>
        </p:txBody>
      </p:sp>
    </p:spTree>
    <p:extLst>
      <p:ext uri="{BB962C8B-B14F-4D97-AF65-F5344CB8AC3E}">
        <p14:creationId xmlns:p14="http://schemas.microsoft.com/office/powerpoint/2010/main" val="35077253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Bef>
                <a:spcPts val="1186"/>
              </a:spcBef>
            </a:pPr>
            <a:endParaRPr lang="en-IE" dirty="0"/>
          </a:p>
        </p:txBody>
      </p:sp>
      <p:sp>
        <p:nvSpPr>
          <p:cNvPr id="4" name="Slide Number Placeholder 3"/>
          <p:cNvSpPr>
            <a:spLocks noGrp="1"/>
          </p:cNvSpPr>
          <p:nvPr>
            <p:ph type="sldNum" sz="quarter" idx="10"/>
          </p:nvPr>
        </p:nvSpPr>
        <p:spPr/>
        <p:txBody>
          <a:bodyPr/>
          <a:lstStyle/>
          <a:p>
            <a:fld id="{F7051073-FED1-4B82-9DE9-2F5DEAB8DA33}" type="slidenum">
              <a:rPr lang="en-IE" smtClean="0"/>
              <a:pPr/>
              <a:t>7</a:t>
            </a:fld>
            <a:endParaRPr lang="en-IE" dirty="0"/>
          </a:p>
        </p:txBody>
      </p:sp>
    </p:spTree>
    <p:extLst>
      <p:ext uri="{BB962C8B-B14F-4D97-AF65-F5344CB8AC3E}">
        <p14:creationId xmlns:p14="http://schemas.microsoft.com/office/powerpoint/2010/main" val="35077253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Bef>
                <a:spcPts val="1186"/>
              </a:spcBef>
            </a:pPr>
            <a:endParaRPr lang="en-IE" dirty="0"/>
          </a:p>
        </p:txBody>
      </p:sp>
      <p:sp>
        <p:nvSpPr>
          <p:cNvPr id="4" name="Slide Number Placeholder 3"/>
          <p:cNvSpPr>
            <a:spLocks noGrp="1"/>
          </p:cNvSpPr>
          <p:nvPr>
            <p:ph type="sldNum" sz="quarter" idx="10"/>
          </p:nvPr>
        </p:nvSpPr>
        <p:spPr/>
        <p:txBody>
          <a:bodyPr/>
          <a:lstStyle/>
          <a:p>
            <a:fld id="{F7051073-FED1-4B82-9DE9-2F5DEAB8DA33}" type="slidenum">
              <a:rPr lang="en-IE" smtClean="0"/>
              <a:pPr/>
              <a:t>8</a:t>
            </a:fld>
            <a:endParaRPr lang="en-IE" dirty="0"/>
          </a:p>
        </p:txBody>
      </p:sp>
    </p:spTree>
    <p:extLst>
      <p:ext uri="{BB962C8B-B14F-4D97-AF65-F5344CB8AC3E}">
        <p14:creationId xmlns:p14="http://schemas.microsoft.com/office/powerpoint/2010/main" val="3507725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3A271B8F-1533-C54E-AA52-E1B7E4925B16}" type="datetimeFigureOut">
              <a:rPr lang="en-US" smtClean="0"/>
              <a:t>8/14/2017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9CF0A-C2A7-714A-9FE8-A737F5D641C0}" type="slidenum">
              <a:rPr lang="en-US" smtClean="0"/>
              <a:t>‹#›</a:t>
            </a:fld>
            <a:endParaRPr lang="en-US"/>
          </a:p>
        </p:txBody>
      </p:sp>
    </p:spTree>
    <p:extLst>
      <p:ext uri="{BB962C8B-B14F-4D97-AF65-F5344CB8AC3E}">
        <p14:creationId xmlns:p14="http://schemas.microsoft.com/office/powerpoint/2010/main" val="1542144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3A271B8F-1533-C54E-AA52-E1B7E4925B16}" type="datetimeFigureOut">
              <a:rPr lang="en-US" smtClean="0"/>
              <a:t>8/14/2017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9CF0A-C2A7-714A-9FE8-A737F5D641C0}" type="slidenum">
              <a:rPr lang="en-US" smtClean="0"/>
              <a:t>‹#›</a:t>
            </a:fld>
            <a:endParaRPr lang="en-US"/>
          </a:p>
        </p:txBody>
      </p:sp>
    </p:spTree>
    <p:extLst>
      <p:ext uri="{BB962C8B-B14F-4D97-AF65-F5344CB8AC3E}">
        <p14:creationId xmlns:p14="http://schemas.microsoft.com/office/powerpoint/2010/main" val="1878136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3A271B8F-1533-C54E-AA52-E1B7E4925B16}" type="datetimeFigureOut">
              <a:rPr lang="en-US" smtClean="0"/>
              <a:t>8/14/2017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9CF0A-C2A7-714A-9FE8-A737F5D641C0}" type="slidenum">
              <a:rPr lang="en-US" smtClean="0"/>
              <a:t>‹#›</a:t>
            </a:fld>
            <a:endParaRPr lang="en-US"/>
          </a:p>
        </p:txBody>
      </p:sp>
    </p:spTree>
    <p:extLst>
      <p:ext uri="{BB962C8B-B14F-4D97-AF65-F5344CB8AC3E}">
        <p14:creationId xmlns:p14="http://schemas.microsoft.com/office/powerpoint/2010/main" val="35436055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A60600B5-A75E-44EF-8FB8-2BE108060FF2}" type="slidenum">
              <a:rPr lang="en-IE" smtClean="0"/>
              <a:pPr/>
              <a:t>‹#›</a:t>
            </a:fld>
            <a:endParaRPr lang="en-IE"/>
          </a:p>
        </p:txBody>
      </p:sp>
    </p:spTree>
    <p:extLst>
      <p:ext uri="{BB962C8B-B14F-4D97-AF65-F5344CB8AC3E}">
        <p14:creationId xmlns:p14="http://schemas.microsoft.com/office/powerpoint/2010/main" val="3867507420"/>
      </p:ext>
    </p:extLst>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3A271B8F-1533-C54E-AA52-E1B7E4925B16}" type="datetimeFigureOut">
              <a:rPr lang="en-US" smtClean="0"/>
              <a:t>8/14/2017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9CF0A-C2A7-714A-9FE8-A737F5D641C0}" type="slidenum">
              <a:rPr lang="en-US" smtClean="0"/>
              <a:t>‹#›</a:t>
            </a:fld>
            <a:endParaRPr lang="en-US"/>
          </a:p>
        </p:txBody>
      </p:sp>
    </p:spTree>
    <p:extLst>
      <p:ext uri="{BB962C8B-B14F-4D97-AF65-F5344CB8AC3E}">
        <p14:creationId xmlns:p14="http://schemas.microsoft.com/office/powerpoint/2010/main" val="1281720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271B8F-1533-C54E-AA52-E1B7E4925B16}" type="datetimeFigureOut">
              <a:rPr lang="en-US" smtClean="0"/>
              <a:t>8/14/2017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9CF0A-C2A7-714A-9FE8-A737F5D641C0}" type="slidenum">
              <a:rPr lang="en-US" smtClean="0"/>
              <a:t>‹#›</a:t>
            </a:fld>
            <a:endParaRPr lang="en-US"/>
          </a:p>
        </p:txBody>
      </p:sp>
    </p:spTree>
    <p:extLst>
      <p:ext uri="{BB962C8B-B14F-4D97-AF65-F5344CB8AC3E}">
        <p14:creationId xmlns:p14="http://schemas.microsoft.com/office/powerpoint/2010/main" val="2369074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3A271B8F-1533-C54E-AA52-E1B7E4925B16}" type="datetimeFigureOut">
              <a:rPr lang="en-US" smtClean="0"/>
              <a:t>8/14/2017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19CF0A-C2A7-714A-9FE8-A737F5D641C0}" type="slidenum">
              <a:rPr lang="en-US" smtClean="0"/>
              <a:t>‹#›</a:t>
            </a:fld>
            <a:endParaRPr lang="en-US"/>
          </a:p>
        </p:txBody>
      </p:sp>
    </p:spTree>
    <p:extLst>
      <p:ext uri="{BB962C8B-B14F-4D97-AF65-F5344CB8AC3E}">
        <p14:creationId xmlns:p14="http://schemas.microsoft.com/office/powerpoint/2010/main" val="698531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3A271B8F-1533-C54E-AA52-E1B7E4925B16}" type="datetimeFigureOut">
              <a:rPr lang="en-US" smtClean="0"/>
              <a:t>8/14/2017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19CF0A-C2A7-714A-9FE8-A737F5D641C0}" type="slidenum">
              <a:rPr lang="en-US" smtClean="0"/>
              <a:t>‹#›</a:t>
            </a:fld>
            <a:endParaRPr lang="en-US"/>
          </a:p>
        </p:txBody>
      </p:sp>
    </p:spTree>
    <p:extLst>
      <p:ext uri="{BB962C8B-B14F-4D97-AF65-F5344CB8AC3E}">
        <p14:creationId xmlns:p14="http://schemas.microsoft.com/office/powerpoint/2010/main" val="3369496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3A271B8F-1533-C54E-AA52-E1B7E4925B16}" type="datetimeFigureOut">
              <a:rPr lang="en-US" smtClean="0"/>
              <a:t>8/14/2017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19CF0A-C2A7-714A-9FE8-A737F5D641C0}" type="slidenum">
              <a:rPr lang="en-US" smtClean="0"/>
              <a:t>‹#›</a:t>
            </a:fld>
            <a:endParaRPr lang="en-US"/>
          </a:p>
        </p:txBody>
      </p:sp>
    </p:spTree>
    <p:extLst>
      <p:ext uri="{BB962C8B-B14F-4D97-AF65-F5344CB8AC3E}">
        <p14:creationId xmlns:p14="http://schemas.microsoft.com/office/powerpoint/2010/main" val="1398342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271B8F-1533-C54E-AA52-E1B7E4925B16}" type="datetimeFigureOut">
              <a:rPr lang="en-US" smtClean="0"/>
              <a:t>8/14/2017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19CF0A-C2A7-714A-9FE8-A737F5D641C0}" type="slidenum">
              <a:rPr lang="en-US" smtClean="0"/>
              <a:t>‹#›</a:t>
            </a:fld>
            <a:endParaRPr lang="en-US"/>
          </a:p>
        </p:txBody>
      </p:sp>
    </p:spTree>
    <p:extLst>
      <p:ext uri="{BB962C8B-B14F-4D97-AF65-F5344CB8AC3E}">
        <p14:creationId xmlns:p14="http://schemas.microsoft.com/office/powerpoint/2010/main" val="3490858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271B8F-1533-C54E-AA52-E1B7E4925B16}" type="datetimeFigureOut">
              <a:rPr lang="en-US" smtClean="0"/>
              <a:t>8/14/2017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19CF0A-C2A7-714A-9FE8-A737F5D641C0}" type="slidenum">
              <a:rPr lang="en-US" smtClean="0"/>
              <a:t>‹#›</a:t>
            </a:fld>
            <a:endParaRPr lang="en-US"/>
          </a:p>
        </p:txBody>
      </p:sp>
    </p:spTree>
    <p:extLst>
      <p:ext uri="{BB962C8B-B14F-4D97-AF65-F5344CB8AC3E}">
        <p14:creationId xmlns:p14="http://schemas.microsoft.com/office/powerpoint/2010/main" val="2747283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271B8F-1533-C54E-AA52-E1B7E4925B16}" type="datetimeFigureOut">
              <a:rPr lang="en-US" smtClean="0"/>
              <a:t>8/14/2017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19CF0A-C2A7-714A-9FE8-A737F5D641C0}" type="slidenum">
              <a:rPr lang="en-US" smtClean="0"/>
              <a:t>‹#›</a:t>
            </a:fld>
            <a:endParaRPr lang="en-US"/>
          </a:p>
        </p:txBody>
      </p:sp>
    </p:spTree>
    <p:extLst>
      <p:ext uri="{BB962C8B-B14F-4D97-AF65-F5344CB8AC3E}">
        <p14:creationId xmlns:p14="http://schemas.microsoft.com/office/powerpoint/2010/main" val="1304917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271B8F-1533-C54E-AA52-E1B7E4925B16}" type="datetimeFigureOut">
              <a:rPr lang="en-US" smtClean="0"/>
              <a:t>8/14/2017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19CF0A-C2A7-714A-9FE8-A737F5D641C0}" type="slidenum">
              <a:rPr lang="en-US" smtClean="0"/>
              <a:t>‹#›</a:t>
            </a:fld>
            <a:endParaRPr lang="en-US"/>
          </a:p>
        </p:txBody>
      </p:sp>
    </p:spTree>
    <p:extLst>
      <p:ext uri="{BB962C8B-B14F-4D97-AF65-F5344CB8AC3E}">
        <p14:creationId xmlns:p14="http://schemas.microsoft.com/office/powerpoint/2010/main" val="7847144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810383" y="2937416"/>
            <a:ext cx="7795278" cy="533921"/>
          </a:xfrm>
        </p:spPr>
        <p:txBody>
          <a:bodyPr anchor="b">
            <a:noAutofit/>
          </a:bodyPr>
          <a:lstStyle/>
          <a:p>
            <a:pPr algn="l"/>
            <a:r>
              <a:rPr lang="en-IE" sz="2500" b="1" spc="-150" dirty="0" smtClean="0">
                <a:solidFill>
                  <a:srgbClr val="024DA1"/>
                </a:solidFill>
                <a:latin typeface="Arial"/>
                <a:ea typeface="Open Sans Semibold" panose="020B0706030804020204" pitchFamily="34" charset="0"/>
                <a:cs typeface="Arial"/>
              </a:rPr>
              <a:t/>
            </a:r>
            <a:br>
              <a:rPr lang="en-IE" sz="2500" b="1" spc="-150" dirty="0" smtClean="0">
                <a:solidFill>
                  <a:srgbClr val="024DA1"/>
                </a:solidFill>
                <a:latin typeface="Arial"/>
                <a:ea typeface="Open Sans Semibold" panose="020B0706030804020204" pitchFamily="34" charset="0"/>
                <a:cs typeface="Arial"/>
              </a:rPr>
            </a:br>
            <a:r>
              <a:rPr lang="en-IE" sz="2500" b="1" spc="-150" dirty="0">
                <a:solidFill>
                  <a:srgbClr val="024DA1"/>
                </a:solidFill>
                <a:latin typeface="Arial"/>
                <a:ea typeface="Open Sans Semibold" panose="020B0706030804020204" pitchFamily="34" charset="0"/>
                <a:cs typeface="Arial"/>
              </a:rPr>
              <a:t/>
            </a:r>
            <a:br>
              <a:rPr lang="en-IE" sz="2500" b="1" spc="-150" dirty="0">
                <a:solidFill>
                  <a:srgbClr val="024DA1"/>
                </a:solidFill>
                <a:latin typeface="Arial"/>
                <a:ea typeface="Open Sans Semibold" panose="020B0706030804020204" pitchFamily="34" charset="0"/>
                <a:cs typeface="Arial"/>
              </a:rPr>
            </a:br>
            <a:r>
              <a:rPr lang="en-IE" sz="2500" b="1" spc="-150" dirty="0" smtClean="0">
                <a:solidFill>
                  <a:srgbClr val="024DA1"/>
                </a:solidFill>
                <a:latin typeface="Arial"/>
                <a:ea typeface="Open Sans Semibold" panose="020B0706030804020204" pitchFamily="34" charset="0"/>
                <a:cs typeface="Arial"/>
              </a:rPr>
              <a:t>Disclosure of designs under the CDR</a:t>
            </a:r>
            <a:br>
              <a:rPr lang="en-IE" sz="2500" b="1" spc="-150" dirty="0" smtClean="0">
                <a:solidFill>
                  <a:srgbClr val="024DA1"/>
                </a:solidFill>
                <a:latin typeface="Arial"/>
                <a:ea typeface="Open Sans Semibold" panose="020B0706030804020204" pitchFamily="34" charset="0"/>
                <a:cs typeface="Arial"/>
              </a:rPr>
            </a:br>
            <a:r>
              <a:rPr lang="en-IE" sz="2500" b="1" spc="-150" dirty="0">
                <a:solidFill>
                  <a:srgbClr val="024DA1"/>
                </a:solidFill>
                <a:latin typeface="Arial"/>
                <a:ea typeface="Open Sans Semibold" panose="020B0706030804020204" pitchFamily="34" charset="0"/>
                <a:cs typeface="Arial"/>
              </a:rPr>
              <a:t/>
            </a:r>
            <a:br>
              <a:rPr lang="en-IE" sz="2500" b="1" spc="-150" dirty="0">
                <a:solidFill>
                  <a:srgbClr val="024DA1"/>
                </a:solidFill>
                <a:latin typeface="Arial"/>
                <a:ea typeface="Open Sans Semibold" panose="020B0706030804020204" pitchFamily="34" charset="0"/>
                <a:cs typeface="Arial"/>
              </a:rPr>
            </a:br>
            <a:endParaRPr lang="en-IE" sz="2500" b="1" spc="-150" dirty="0">
              <a:solidFill>
                <a:srgbClr val="024DA1"/>
              </a:solidFill>
              <a:latin typeface="Arial"/>
              <a:ea typeface="Open Sans Semibold" panose="020B0706030804020204" pitchFamily="34" charset="0"/>
              <a:cs typeface="Arial"/>
            </a:endParaRPr>
          </a:p>
        </p:txBody>
      </p:sp>
      <p:sp>
        <p:nvSpPr>
          <p:cNvPr id="5" name="Title 3"/>
          <p:cNvSpPr txBox="1">
            <a:spLocks/>
          </p:cNvSpPr>
          <p:nvPr/>
        </p:nvSpPr>
        <p:spPr>
          <a:xfrm>
            <a:off x="919239" y="3729503"/>
            <a:ext cx="7771190" cy="745736"/>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IE" sz="1400" dirty="0" smtClean="0">
                <a:solidFill>
                  <a:srgbClr val="024DA1"/>
                </a:solidFill>
                <a:latin typeface="Arial"/>
                <a:ea typeface="Open Sans Light" panose="020B0306030504020204" pitchFamily="34" charset="0"/>
                <a:cs typeface="Arial"/>
              </a:rPr>
              <a:t>Harri Salmi, Member of the EUIPO Boards of Appeal </a:t>
            </a:r>
          </a:p>
          <a:p>
            <a:pPr algn="r"/>
            <a:r>
              <a:rPr lang="es-ES" sz="1400" dirty="0" smtClean="0">
                <a:solidFill>
                  <a:srgbClr val="024DA1"/>
                </a:solidFill>
                <a:latin typeface="Arial"/>
                <a:ea typeface="Open Sans Light" panose="020B0306030504020204" pitchFamily="34" charset="0"/>
                <a:cs typeface="Arial"/>
              </a:rPr>
              <a:t>Case </a:t>
            </a:r>
            <a:r>
              <a:rPr lang="es-ES" sz="1400" dirty="0" err="1" smtClean="0">
                <a:solidFill>
                  <a:srgbClr val="024DA1"/>
                </a:solidFill>
                <a:latin typeface="Arial"/>
                <a:ea typeface="Open Sans Light" panose="020B0306030504020204" pitchFamily="34" charset="0"/>
                <a:cs typeface="Arial"/>
              </a:rPr>
              <a:t>Law</a:t>
            </a:r>
            <a:r>
              <a:rPr lang="es-ES" sz="1400" dirty="0" smtClean="0">
                <a:solidFill>
                  <a:srgbClr val="024DA1"/>
                </a:solidFill>
                <a:latin typeface="Arial"/>
                <a:ea typeface="Open Sans Light" panose="020B0306030504020204" pitchFamily="34" charset="0"/>
                <a:cs typeface="Arial"/>
              </a:rPr>
              <a:t> </a:t>
            </a:r>
            <a:r>
              <a:rPr lang="es-ES" sz="1400" dirty="0" err="1" smtClean="0">
                <a:solidFill>
                  <a:srgbClr val="024DA1"/>
                </a:solidFill>
                <a:latin typeface="Arial"/>
                <a:ea typeface="Open Sans Light" panose="020B0306030504020204" pitchFamily="34" charset="0"/>
                <a:cs typeface="Arial"/>
              </a:rPr>
              <a:t>Laboratory</a:t>
            </a:r>
            <a:r>
              <a:rPr lang="es-ES" sz="1400" dirty="0" smtClean="0">
                <a:solidFill>
                  <a:srgbClr val="024DA1"/>
                </a:solidFill>
                <a:latin typeface="Arial"/>
                <a:ea typeface="Open Sans Light" panose="020B0306030504020204" pitchFamily="34" charset="0"/>
                <a:cs typeface="Arial"/>
              </a:rPr>
              <a:t>, 12 June 2017</a:t>
            </a:r>
            <a:endParaRPr lang="en-IE" sz="1400" dirty="0">
              <a:solidFill>
                <a:srgbClr val="024DA1"/>
              </a:solidFill>
              <a:latin typeface="Arial"/>
              <a:ea typeface="Open Sans Light" panose="020B0306030504020204" pitchFamily="34" charset="0"/>
              <a:cs typeface="Arial"/>
            </a:endParaRPr>
          </a:p>
        </p:txBody>
      </p:sp>
    </p:spTree>
    <p:extLst>
      <p:ext uri="{BB962C8B-B14F-4D97-AF65-F5344CB8AC3E}">
        <p14:creationId xmlns:p14="http://schemas.microsoft.com/office/powerpoint/2010/main" val="1868419465"/>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p:cNvSpPr>
          <p:nvPr/>
        </p:nvSpPr>
        <p:spPr bwMode="auto">
          <a:xfrm>
            <a:off x="676394" y="1111700"/>
            <a:ext cx="8030279" cy="428363"/>
          </a:xfrm>
          <a:prstGeom prst="rect">
            <a:avLst/>
          </a:prstGeom>
          <a:solidFill>
            <a:srgbClr val="2A5494"/>
          </a:solidFill>
          <a:ln>
            <a:noFill/>
          </a:ln>
          <a:extLst>
            <a:ext uri="{91240B29-F687-4F45-9708-019B960494DF}">
              <a14:hiddenLine xmlns:a14="http://schemas.microsoft.com/office/drawing/2010/main" w="12700">
                <a:solidFill>
                  <a:schemeClr val="tx1"/>
                </a:solidFill>
                <a:miter lim="800000"/>
                <a:headEnd/>
                <a:tailEnd/>
              </a14:hiddenLine>
            </a:ext>
          </a:extLst>
        </p:spPr>
        <p:txBody>
          <a:bodyPr lIns="0" tIns="0" rIns="0" bIns="0"/>
          <a:lstStyle/>
          <a:p>
            <a:endParaRPr lang="en-IE" dirty="0">
              <a:latin typeface="Arial Narrow" pitchFamily="34" charset="0"/>
            </a:endParaRPr>
          </a:p>
        </p:txBody>
      </p:sp>
      <p:sp>
        <p:nvSpPr>
          <p:cNvPr id="4" name="Content Placeholder 3"/>
          <p:cNvSpPr>
            <a:spLocks noGrp="1"/>
          </p:cNvSpPr>
          <p:nvPr>
            <p:ph/>
          </p:nvPr>
        </p:nvSpPr>
        <p:spPr>
          <a:xfrm>
            <a:off x="676394" y="2072282"/>
            <a:ext cx="7992888" cy="4338043"/>
          </a:xfrm>
        </p:spPr>
        <p:txBody>
          <a:bodyPr>
            <a:noAutofit/>
          </a:bodyPr>
          <a:lstStyle/>
          <a:p>
            <a:pPr defTabSz="457200">
              <a:lnSpc>
                <a:spcPct val="110000"/>
              </a:lnSpc>
              <a:buFontTx/>
              <a:buChar char="•"/>
            </a:pPr>
            <a:r>
              <a:rPr lang="en-IE" altLang="fi-FI" sz="2000" dirty="0" smtClean="0">
                <a:solidFill>
                  <a:schemeClr val="tx1">
                    <a:lumMod val="65000"/>
                    <a:lumOff val="35000"/>
                  </a:schemeClr>
                </a:solidFill>
                <a:latin typeface="Arial Narrow" panose="020B0606020202030204" pitchFamily="34" charset="0"/>
              </a:rPr>
              <a:t>According </a:t>
            </a:r>
            <a:r>
              <a:rPr lang="en-IE" altLang="fi-FI" sz="2000" dirty="0">
                <a:solidFill>
                  <a:schemeClr val="tx1">
                    <a:lumMod val="65000"/>
                    <a:lumOff val="35000"/>
                  </a:schemeClr>
                </a:solidFill>
                <a:latin typeface="Arial Narrow" panose="020B0606020202030204" pitchFamily="34" charset="0"/>
              </a:rPr>
              <a:t>to Article 7(1) CDR, a design is to be deemed to have been made available to the public if it has been published following registration or otherwise, or exhibited, used in trade or otherwise disclosed, before the date referred to in Article 5(1)(b) and 6(1)(b) CDR, as the case may be, except where these events could not reasonably have become known in the normal course of business to the circles specialised in the sector concerned, operating within the European Union</a:t>
            </a:r>
            <a:r>
              <a:rPr lang="en-IE" altLang="fi-FI" sz="2000" dirty="0" smtClean="0">
                <a:solidFill>
                  <a:schemeClr val="tx1">
                    <a:lumMod val="65000"/>
                    <a:lumOff val="35000"/>
                  </a:schemeClr>
                </a:solidFill>
                <a:latin typeface="Arial Narrow" panose="020B0606020202030204" pitchFamily="34" charset="0"/>
              </a:rPr>
              <a:t>. </a:t>
            </a:r>
          </a:p>
          <a:p>
            <a:pPr defTabSz="457200">
              <a:lnSpc>
                <a:spcPct val="110000"/>
              </a:lnSpc>
              <a:buFontTx/>
              <a:buChar char="•"/>
            </a:pPr>
            <a:r>
              <a:rPr lang="en-IE" altLang="en-US" sz="2000" dirty="0" smtClean="0">
                <a:solidFill>
                  <a:schemeClr val="tx1">
                    <a:lumMod val="65000"/>
                    <a:lumOff val="35000"/>
                  </a:schemeClr>
                </a:solidFill>
                <a:latin typeface="Arial Narrow" panose="020B0606020202030204" pitchFamily="34" charset="0"/>
              </a:rPr>
              <a:t>The </a:t>
            </a:r>
            <a:r>
              <a:rPr lang="en-IE" altLang="en-US" sz="2000" dirty="0">
                <a:solidFill>
                  <a:schemeClr val="tx1">
                    <a:lumMod val="65000"/>
                    <a:lumOff val="35000"/>
                  </a:schemeClr>
                </a:solidFill>
                <a:latin typeface="Arial Narrow" panose="020B0606020202030204" pitchFamily="34" charset="0"/>
              </a:rPr>
              <a:t>provisions of the CDR and the CDIR do not specify the kind of evidence the invalidity applicant is required to furnish in order to prove the disclosure of the prior design on which the application for a declaration of invalidity is based. Article 28(1)(b)(v) CDIR only provides that ‘documents proving the existence of those earlier designs’ must be submitted.</a:t>
            </a:r>
            <a:endParaRPr lang="en-US" altLang="en-US" sz="2000" dirty="0">
              <a:solidFill>
                <a:schemeClr val="tx1">
                  <a:lumMod val="65000"/>
                  <a:lumOff val="35000"/>
                </a:schemeClr>
              </a:solidFill>
              <a:latin typeface="Arial Narrow" panose="020B0606020202030204" pitchFamily="34" charset="0"/>
            </a:endParaRPr>
          </a:p>
        </p:txBody>
      </p:sp>
      <p:sp>
        <p:nvSpPr>
          <p:cNvPr id="2" name="Title 1"/>
          <p:cNvSpPr>
            <a:spLocks noGrp="1"/>
          </p:cNvSpPr>
          <p:nvPr>
            <p:ph type="title" idx="4294967295"/>
          </p:nvPr>
        </p:nvSpPr>
        <p:spPr>
          <a:xfrm>
            <a:off x="676395" y="1149668"/>
            <a:ext cx="7992888" cy="352425"/>
          </a:xfrm>
        </p:spPr>
        <p:txBody>
          <a:bodyPr anchor="t">
            <a:normAutofit fontScale="90000"/>
          </a:bodyPr>
          <a:lstStyle/>
          <a:p>
            <a:pPr algn="l" defTabSz="457200"/>
            <a:r>
              <a:rPr lang="en-GB" sz="2400" b="1" dirty="0" smtClean="0">
                <a:solidFill>
                  <a:schemeClr val="bg1"/>
                </a:solidFill>
                <a:latin typeface="Arial Narrow" pitchFamily="34" charset="0"/>
                <a:ea typeface="+mn-ea"/>
                <a:cs typeface="+mn-cs"/>
              </a:rPr>
              <a:t>DISCLOSURE UNDER THE CDR AND CDIR</a:t>
            </a:r>
            <a:endParaRPr lang="en-GB" sz="2400" b="1" dirty="0">
              <a:solidFill>
                <a:schemeClr val="bg1"/>
              </a:solidFill>
              <a:latin typeface="Arial Narrow" pitchFamily="34" charset="0"/>
              <a:ea typeface="+mn-ea"/>
              <a:cs typeface="+mn-cs"/>
            </a:endParaRPr>
          </a:p>
        </p:txBody>
      </p:sp>
    </p:spTree>
    <p:extLst>
      <p:ext uri="{BB962C8B-B14F-4D97-AF65-F5344CB8AC3E}">
        <p14:creationId xmlns:p14="http://schemas.microsoft.com/office/powerpoint/2010/main" val="259191047"/>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p:cNvSpPr>
          <p:nvPr/>
        </p:nvSpPr>
        <p:spPr bwMode="auto">
          <a:xfrm>
            <a:off x="676394" y="1111700"/>
            <a:ext cx="8030279" cy="428363"/>
          </a:xfrm>
          <a:prstGeom prst="rect">
            <a:avLst/>
          </a:prstGeom>
          <a:solidFill>
            <a:srgbClr val="2A5494"/>
          </a:solidFill>
          <a:ln>
            <a:noFill/>
          </a:ln>
          <a:extLst>
            <a:ext uri="{91240B29-F687-4F45-9708-019B960494DF}">
              <a14:hiddenLine xmlns:a14="http://schemas.microsoft.com/office/drawing/2010/main" w="12700">
                <a:solidFill>
                  <a:schemeClr val="tx1"/>
                </a:solidFill>
                <a:miter lim="800000"/>
                <a:headEnd/>
                <a:tailEnd/>
              </a14:hiddenLine>
            </a:ext>
          </a:extLst>
        </p:spPr>
        <p:txBody>
          <a:bodyPr lIns="0" tIns="0" rIns="0" bIns="0"/>
          <a:lstStyle/>
          <a:p>
            <a:endParaRPr lang="en-IE" dirty="0">
              <a:latin typeface="Arial Narrow" pitchFamily="34" charset="0"/>
            </a:endParaRPr>
          </a:p>
        </p:txBody>
      </p:sp>
      <p:sp>
        <p:nvSpPr>
          <p:cNvPr id="4" name="Content Placeholder 3"/>
          <p:cNvSpPr>
            <a:spLocks noGrp="1"/>
          </p:cNvSpPr>
          <p:nvPr>
            <p:ph/>
          </p:nvPr>
        </p:nvSpPr>
        <p:spPr>
          <a:xfrm>
            <a:off x="676394" y="1838326"/>
            <a:ext cx="7992888" cy="4572000"/>
          </a:xfrm>
        </p:spPr>
        <p:txBody>
          <a:bodyPr>
            <a:noAutofit/>
          </a:bodyPr>
          <a:lstStyle/>
          <a:p>
            <a:pPr defTabSz="457200">
              <a:lnSpc>
                <a:spcPct val="110000"/>
              </a:lnSpc>
              <a:buFontTx/>
              <a:buChar char="•"/>
            </a:pPr>
            <a:r>
              <a:rPr lang="en-IE" altLang="fi-FI" sz="2000" dirty="0">
                <a:solidFill>
                  <a:schemeClr val="tx1">
                    <a:lumMod val="65000"/>
                    <a:lumOff val="35000"/>
                  </a:schemeClr>
                </a:solidFill>
                <a:latin typeface="Arial Narrow" panose="020B0606020202030204" pitchFamily="34" charset="0"/>
              </a:rPr>
              <a:t>O</a:t>
            </a:r>
            <a:r>
              <a:rPr lang="en-IE" altLang="fi-FI" sz="2000" dirty="0" smtClean="0">
                <a:solidFill>
                  <a:schemeClr val="tx1">
                    <a:lumMod val="65000"/>
                    <a:lumOff val="35000"/>
                  </a:schemeClr>
                </a:solidFill>
                <a:latin typeface="Arial Narrow" panose="020B0606020202030204" pitchFamily="34" charset="0"/>
              </a:rPr>
              <a:t>n </a:t>
            </a:r>
            <a:r>
              <a:rPr lang="en-IE" altLang="fi-FI" sz="2000" dirty="0">
                <a:solidFill>
                  <a:schemeClr val="tx1">
                    <a:lumMod val="65000"/>
                    <a:lumOff val="35000"/>
                  </a:schemeClr>
                </a:solidFill>
                <a:latin typeface="Arial Narrow" panose="020B0606020202030204" pitchFamily="34" charset="0"/>
              </a:rPr>
              <a:t>the one hand, the invalidity applicant is free to choose the evidence it considers useful to submit in support of its application of invalidity </a:t>
            </a:r>
            <a:r>
              <a:rPr lang="en-IE" altLang="fi-FI" sz="2000" dirty="0" smtClean="0">
                <a:solidFill>
                  <a:schemeClr val="tx1">
                    <a:lumMod val="65000"/>
                    <a:lumOff val="35000"/>
                  </a:schemeClr>
                </a:solidFill>
                <a:latin typeface="Arial Narrow" panose="020B0606020202030204" pitchFamily="34" charset="0"/>
              </a:rPr>
              <a:t>and, </a:t>
            </a:r>
            <a:r>
              <a:rPr lang="en-IE" altLang="fi-FI" sz="2000" dirty="0">
                <a:solidFill>
                  <a:schemeClr val="tx1">
                    <a:lumMod val="65000"/>
                    <a:lumOff val="35000"/>
                  </a:schemeClr>
                </a:solidFill>
                <a:latin typeface="Arial Narrow" panose="020B0606020202030204" pitchFamily="34" charset="0"/>
              </a:rPr>
              <a:t>on the </a:t>
            </a:r>
            <a:r>
              <a:rPr lang="en-IE" altLang="fi-FI" sz="2000" dirty="0" smtClean="0">
                <a:solidFill>
                  <a:schemeClr val="tx1">
                    <a:lumMod val="65000"/>
                    <a:lumOff val="35000"/>
                  </a:schemeClr>
                </a:solidFill>
                <a:latin typeface="Arial Narrow" panose="020B0606020202030204" pitchFamily="34" charset="0"/>
              </a:rPr>
              <a:t>other hand, </a:t>
            </a:r>
            <a:r>
              <a:rPr lang="en-IE" altLang="fi-FI" sz="2000" dirty="0">
                <a:solidFill>
                  <a:schemeClr val="tx1">
                    <a:lumMod val="65000"/>
                    <a:lumOff val="35000"/>
                  </a:schemeClr>
                </a:solidFill>
                <a:latin typeface="Arial Narrow" panose="020B0606020202030204" pitchFamily="34" charset="0"/>
              </a:rPr>
              <a:t>the Office is required to examine the evidence in its entirety in order to establish if there is sufficient proof of a prior disclosure </a:t>
            </a:r>
            <a:r>
              <a:rPr lang="en-IE" altLang="fi-FI" sz="2000" dirty="0" smtClean="0">
                <a:solidFill>
                  <a:schemeClr val="tx1">
                    <a:lumMod val="65000"/>
                    <a:lumOff val="35000"/>
                  </a:schemeClr>
                </a:solidFill>
                <a:latin typeface="Arial Narrow" panose="020B0606020202030204" pitchFamily="34" charset="0"/>
              </a:rPr>
              <a:t>(§ 23).</a:t>
            </a:r>
          </a:p>
          <a:p>
            <a:pPr defTabSz="457200">
              <a:lnSpc>
                <a:spcPct val="110000"/>
              </a:lnSpc>
              <a:buFontTx/>
              <a:buChar char="•"/>
            </a:pPr>
            <a:r>
              <a:rPr lang="en-IE" altLang="en-US" sz="2000" dirty="0" smtClean="0">
                <a:solidFill>
                  <a:schemeClr val="tx1">
                    <a:lumMod val="65000"/>
                    <a:lumOff val="35000"/>
                  </a:schemeClr>
                </a:solidFill>
                <a:latin typeface="Arial Narrow" panose="020B0606020202030204" pitchFamily="34" charset="0"/>
              </a:rPr>
              <a:t>In </a:t>
            </a:r>
            <a:r>
              <a:rPr lang="en-IE" altLang="en-US" sz="2000" dirty="0">
                <a:solidFill>
                  <a:schemeClr val="tx1">
                    <a:lumMod val="65000"/>
                    <a:lumOff val="35000"/>
                  </a:schemeClr>
                </a:solidFill>
                <a:latin typeface="Arial Narrow" panose="020B0606020202030204" pitchFamily="34" charset="0"/>
              </a:rPr>
              <a:t>order to establish the disclosure of a prior design, an overall assessment must be made taking into account all the relevant circumstances of the particular case. Furthermore, the disclosure cannot be proved by means of probabilities or suppositions, but must be demonstrated by solid and objective evidence </a:t>
            </a:r>
            <a:r>
              <a:rPr lang="en-IE" altLang="en-US" sz="2000" dirty="0" smtClean="0">
                <a:solidFill>
                  <a:schemeClr val="tx1">
                    <a:lumMod val="65000"/>
                    <a:lumOff val="35000"/>
                  </a:schemeClr>
                </a:solidFill>
                <a:latin typeface="Arial Narrow" panose="020B0606020202030204" pitchFamily="34" charset="0"/>
              </a:rPr>
              <a:t>(§ </a:t>
            </a:r>
            <a:r>
              <a:rPr lang="en-IE" altLang="en-US" sz="2000" dirty="0">
                <a:solidFill>
                  <a:schemeClr val="tx1">
                    <a:lumMod val="65000"/>
                    <a:lumOff val="35000"/>
                  </a:schemeClr>
                </a:solidFill>
                <a:latin typeface="Arial Narrow" panose="020B0606020202030204" pitchFamily="34" charset="0"/>
              </a:rPr>
              <a:t>24</a:t>
            </a:r>
            <a:r>
              <a:rPr lang="en-IE" altLang="en-US" sz="2000" dirty="0" smtClean="0">
                <a:solidFill>
                  <a:schemeClr val="tx1">
                    <a:lumMod val="65000"/>
                    <a:lumOff val="35000"/>
                  </a:schemeClr>
                </a:solidFill>
                <a:latin typeface="Arial Narrow" panose="020B0606020202030204" pitchFamily="34" charset="0"/>
              </a:rPr>
              <a:t>).</a:t>
            </a:r>
          </a:p>
          <a:p>
            <a:pPr defTabSz="457200">
              <a:lnSpc>
                <a:spcPct val="110000"/>
              </a:lnSpc>
              <a:buFontTx/>
              <a:buChar char="•"/>
            </a:pPr>
            <a:r>
              <a:rPr lang="en-IE" altLang="en-US" sz="2000" dirty="0" smtClean="0">
                <a:solidFill>
                  <a:schemeClr val="tx1">
                    <a:lumMod val="65000"/>
                    <a:lumOff val="35000"/>
                  </a:schemeClr>
                </a:solidFill>
                <a:latin typeface="Arial Narrow" panose="020B0606020202030204" pitchFamily="34" charset="0"/>
              </a:rPr>
              <a:t>The </a:t>
            </a:r>
            <a:r>
              <a:rPr lang="en-IE" altLang="en-US" sz="2000" dirty="0">
                <a:solidFill>
                  <a:schemeClr val="tx1">
                    <a:lumMod val="65000"/>
                    <a:lumOff val="35000"/>
                  </a:schemeClr>
                </a:solidFill>
                <a:latin typeface="Arial Narrow" panose="020B0606020202030204" pitchFamily="34" charset="0"/>
              </a:rPr>
              <a:t>evidence provided by the invalidity applicant must be considered in its entirety. Indeed, if some of these elements considered on their own may be insufficient to demonstrate the disclosure of a prior design, the fact remains that, when combined or in conjunction with other documents or information they can contribute to the proof of disclosure </a:t>
            </a:r>
            <a:r>
              <a:rPr lang="en-IE" altLang="en-US" sz="2000" dirty="0" smtClean="0">
                <a:solidFill>
                  <a:schemeClr val="tx1">
                    <a:lumMod val="65000"/>
                    <a:lumOff val="35000"/>
                  </a:schemeClr>
                </a:solidFill>
                <a:latin typeface="Arial Narrow" panose="020B0606020202030204" pitchFamily="34" charset="0"/>
              </a:rPr>
              <a:t>(§ </a:t>
            </a:r>
            <a:r>
              <a:rPr lang="en-IE" altLang="en-US" sz="2000" dirty="0">
                <a:solidFill>
                  <a:schemeClr val="tx1">
                    <a:lumMod val="65000"/>
                    <a:lumOff val="35000"/>
                  </a:schemeClr>
                </a:solidFill>
                <a:latin typeface="Arial Narrow" panose="020B0606020202030204" pitchFamily="34" charset="0"/>
              </a:rPr>
              <a:t>25).</a:t>
            </a:r>
            <a:endParaRPr lang="en-US" altLang="en-US" sz="2000" dirty="0">
              <a:solidFill>
                <a:schemeClr val="tx1">
                  <a:lumMod val="65000"/>
                  <a:lumOff val="35000"/>
                </a:schemeClr>
              </a:solidFill>
              <a:latin typeface="Arial Narrow" panose="020B0606020202030204" pitchFamily="34" charset="0"/>
            </a:endParaRPr>
          </a:p>
        </p:txBody>
      </p:sp>
      <p:sp>
        <p:nvSpPr>
          <p:cNvPr id="2" name="Title 1"/>
          <p:cNvSpPr>
            <a:spLocks noGrp="1"/>
          </p:cNvSpPr>
          <p:nvPr>
            <p:ph type="title" idx="4294967295"/>
          </p:nvPr>
        </p:nvSpPr>
        <p:spPr>
          <a:xfrm>
            <a:off x="676395" y="1149668"/>
            <a:ext cx="7992888" cy="352425"/>
          </a:xfrm>
        </p:spPr>
        <p:txBody>
          <a:bodyPr anchor="t">
            <a:normAutofit fontScale="90000"/>
          </a:bodyPr>
          <a:lstStyle/>
          <a:p>
            <a:pPr algn="l" defTabSz="457200"/>
            <a:r>
              <a:rPr lang="en-GB" sz="2400" b="1" dirty="0" smtClean="0">
                <a:solidFill>
                  <a:schemeClr val="bg1"/>
                </a:solidFill>
                <a:latin typeface="Arial Narrow" pitchFamily="34" charset="0"/>
                <a:ea typeface="+mn-ea"/>
                <a:cs typeface="+mn-cs"/>
              </a:rPr>
              <a:t>THE BASIC RULES BASED ON T-450/08 ‘PHIALS’</a:t>
            </a:r>
            <a:endParaRPr lang="en-GB" sz="2400" b="1" dirty="0">
              <a:solidFill>
                <a:schemeClr val="bg1"/>
              </a:solidFill>
              <a:latin typeface="Arial Narrow" pitchFamily="34" charset="0"/>
              <a:ea typeface="+mn-ea"/>
              <a:cs typeface="+mn-cs"/>
            </a:endParaRPr>
          </a:p>
        </p:txBody>
      </p:sp>
    </p:spTree>
    <p:extLst>
      <p:ext uri="{BB962C8B-B14F-4D97-AF65-F5344CB8AC3E}">
        <p14:creationId xmlns:p14="http://schemas.microsoft.com/office/powerpoint/2010/main" val="699467888"/>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p:cNvSpPr>
          <p:nvPr/>
        </p:nvSpPr>
        <p:spPr bwMode="auto">
          <a:xfrm>
            <a:off x="676394" y="1111700"/>
            <a:ext cx="8030279" cy="428363"/>
          </a:xfrm>
          <a:prstGeom prst="rect">
            <a:avLst/>
          </a:prstGeom>
          <a:solidFill>
            <a:srgbClr val="2A5494"/>
          </a:solidFill>
          <a:ln>
            <a:noFill/>
          </a:ln>
          <a:extLst>
            <a:ext uri="{91240B29-F687-4F45-9708-019B960494DF}">
              <a14:hiddenLine xmlns:a14="http://schemas.microsoft.com/office/drawing/2010/main" w="12700">
                <a:solidFill>
                  <a:schemeClr val="tx1"/>
                </a:solidFill>
                <a:miter lim="800000"/>
                <a:headEnd/>
                <a:tailEnd/>
              </a14:hiddenLine>
            </a:ext>
          </a:extLst>
        </p:spPr>
        <p:txBody>
          <a:bodyPr lIns="0" tIns="0" rIns="0" bIns="0"/>
          <a:lstStyle/>
          <a:p>
            <a:endParaRPr lang="en-IE" dirty="0">
              <a:latin typeface="Arial Narrow" pitchFamily="34" charset="0"/>
            </a:endParaRPr>
          </a:p>
        </p:txBody>
      </p:sp>
      <p:sp>
        <p:nvSpPr>
          <p:cNvPr id="4" name="Content Placeholder 3"/>
          <p:cNvSpPr>
            <a:spLocks noGrp="1"/>
          </p:cNvSpPr>
          <p:nvPr>
            <p:ph/>
          </p:nvPr>
        </p:nvSpPr>
        <p:spPr>
          <a:xfrm>
            <a:off x="676394" y="1838326"/>
            <a:ext cx="7992888" cy="4572000"/>
          </a:xfrm>
        </p:spPr>
        <p:txBody>
          <a:bodyPr>
            <a:noAutofit/>
          </a:bodyPr>
          <a:lstStyle/>
          <a:p>
            <a:pPr defTabSz="457200">
              <a:lnSpc>
                <a:spcPct val="110000"/>
              </a:lnSpc>
              <a:buFontTx/>
              <a:buChar char="•"/>
            </a:pPr>
            <a:r>
              <a:rPr lang="en-IE" altLang="fi-FI" sz="2000" dirty="0">
                <a:solidFill>
                  <a:schemeClr val="tx1">
                    <a:lumMod val="65000"/>
                    <a:lumOff val="35000"/>
                  </a:schemeClr>
                </a:solidFill>
                <a:latin typeface="Arial Narrow" panose="020B0606020202030204" pitchFamily="34" charset="0"/>
              </a:rPr>
              <a:t>The </a:t>
            </a:r>
            <a:r>
              <a:rPr lang="en-IE" altLang="fi-FI" sz="2000" dirty="0" err="1">
                <a:solidFill>
                  <a:schemeClr val="tx1">
                    <a:lumMod val="65000"/>
                    <a:lumOff val="35000"/>
                  </a:schemeClr>
                </a:solidFill>
                <a:latin typeface="Arial Narrow" panose="020B0606020202030204" pitchFamily="34" charset="0"/>
              </a:rPr>
              <a:t>Wayback</a:t>
            </a:r>
            <a:r>
              <a:rPr lang="en-IE" altLang="fi-FI" sz="2000" dirty="0">
                <a:solidFill>
                  <a:schemeClr val="tx1">
                    <a:lumMod val="65000"/>
                    <a:lumOff val="35000"/>
                  </a:schemeClr>
                </a:solidFill>
                <a:latin typeface="Arial Narrow" panose="020B0606020202030204" pitchFamily="34" charset="0"/>
              </a:rPr>
              <a:t> Machine is a no profit digital archive which allows web users to find </a:t>
            </a:r>
            <a:r>
              <a:rPr lang="en-IE" altLang="fi-FI" sz="2000" dirty="0" smtClean="0">
                <a:solidFill>
                  <a:schemeClr val="tx1">
                    <a:lumMod val="65000"/>
                    <a:lumOff val="35000"/>
                  </a:schemeClr>
                </a:solidFill>
                <a:latin typeface="Arial Narrow" panose="020B0606020202030204" pitchFamily="34" charset="0"/>
              </a:rPr>
              <a:t>archived versions </a:t>
            </a:r>
            <a:r>
              <a:rPr lang="en-IE" altLang="fi-FI" sz="2000" dirty="0">
                <a:solidFill>
                  <a:schemeClr val="tx1">
                    <a:lumMod val="65000"/>
                    <a:lumOff val="35000"/>
                  </a:schemeClr>
                </a:solidFill>
                <a:latin typeface="Arial Narrow" panose="020B0606020202030204" pitchFamily="34" charset="0"/>
              </a:rPr>
              <a:t>of websites. Only typing the full web address (URL), this online library will </a:t>
            </a:r>
            <a:r>
              <a:rPr lang="en-IE" altLang="fi-FI" sz="2000" dirty="0" smtClean="0">
                <a:solidFill>
                  <a:schemeClr val="tx1">
                    <a:lumMod val="65000"/>
                    <a:lumOff val="35000"/>
                  </a:schemeClr>
                </a:solidFill>
                <a:latin typeface="Arial Narrow" panose="020B0606020202030204" pitchFamily="34" charset="0"/>
              </a:rPr>
              <a:t>show when</a:t>
            </a:r>
            <a:r>
              <a:rPr lang="en-IE" altLang="fi-FI" sz="2000" dirty="0">
                <a:solidFill>
                  <a:schemeClr val="tx1">
                    <a:lumMod val="65000"/>
                    <a:lumOff val="35000"/>
                  </a:schemeClr>
                </a:solidFill>
                <a:latin typeface="Arial Narrow" panose="020B0606020202030204" pitchFamily="34" charset="0"/>
              </a:rPr>
              <a:t>, at what time and how many times a website has been </a:t>
            </a:r>
            <a:r>
              <a:rPr lang="en-IE" altLang="fi-FI" sz="2000" dirty="0" smtClean="0">
                <a:solidFill>
                  <a:schemeClr val="tx1">
                    <a:lumMod val="65000"/>
                    <a:lumOff val="35000"/>
                  </a:schemeClr>
                </a:solidFill>
                <a:latin typeface="Arial Narrow" panose="020B0606020202030204" pitchFamily="34" charset="0"/>
              </a:rPr>
              <a:t>saved.</a:t>
            </a:r>
          </a:p>
          <a:p>
            <a:pPr defTabSz="457200">
              <a:lnSpc>
                <a:spcPct val="110000"/>
              </a:lnSpc>
              <a:buFontTx/>
              <a:buChar char="•"/>
            </a:pPr>
            <a:r>
              <a:rPr lang="en-IE" altLang="en-US" sz="2000" dirty="0">
                <a:solidFill>
                  <a:schemeClr val="tx1">
                    <a:lumMod val="65000"/>
                    <a:lumOff val="35000"/>
                  </a:schemeClr>
                </a:solidFill>
                <a:latin typeface="Arial Narrow" panose="020B0606020202030204" pitchFamily="34" charset="0"/>
              </a:rPr>
              <a:t>Most of the data are collected by Alexa Internet, a company, known as a web crawler, </a:t>
            </a:r>
            <a:r>
              <a:rPr lang="en-IE" altLang="en-US" sz="2000" dirty="0" smtClean="0">
                <a:solidFill>
                  <a:schemeClr val="tx1">
                    <a:lumMod val="65000"/>
                    <a:lumOff val="35000"/>
                  </a:schemeClr>
                </a:solidFill>
                <a:latin typeface="Arial Narrow" panose="020B0606020202030204" pitchFamily="34" charset="0"/>
              </a:rPr>
              <a:t>which browses </a:t>
            </a:r>
            <a:r>
              <a:rPr lang="en-IE" altLang="en-US" sz="2000" dirty="0">
                <a:solidFill>
                  <a:schemeClr val="tx1">
                    <a:lumMod val="65000"/>
                    <a:lumOff val="35000"/>
                  </a:schemeClr>
                </a:solidFill>
                <a:latin typeface="Arial Narrow" panose="020B0606020202030204" pitchFamily="34" charset="0"/>
              </a:rPr>
              <a:t>the web in order to identify, analyses and classifies websites based on the traffic </a:t>
            </a:r>
            <a:r>
              <a:rPr lang="en-IE" altLang="en-US" sz="2000" dirty="0" smtClean="0">
                <a:solidFill>
                  <a:schemeClr val="tx1">
                    <a:lumMod val="65000"/>
                    <a:lumOff val="35000"/>
                  </a:schemeClr>
                </a:solidFill>
                <a:latin typeface="Arial Narrow" panose="020B0606020202030204" pitchFamily="34" charset="0"/>
              </a:rPr>
              <a:t>data provided </a:t>
            </a:r>
            <a:r>
              <a:rPr lang="en-IE" altLang="en-US" sz="2000" dirty="0">
                <a:solidFill>
                  <a:schemeClr val="tx1">
                    <a:lumMod val="65000"/>
                    <a:lumOff val="35000"/>
                  </a:schemeClr>
                </a:solidFill>
                <a:latin typeface="Arial Narrow" panose="020B0606020202030204" pitchFamily="34" charset="0"/>
              </a:rPr>
              <a:t>by users.1 These data are then donated to the archive between 6-12 months </a:t>
            </a:r>
            <a:r>
              <a:rPr lang="en-IE" altLang="en-US" sz="2000" dirty="0" smtClean="0">
                <a:solidFill>
                  <a:schemeClr val="tx1">
                    <a:lumMod val="65000"/>
                    <a:lumOff val="35000"/>
                  </a:schemeClr>
                </a:solidFill>
                <a:latin typeface="Arial Narrow" panose="020B0606020202030204" pitchFamily="34" charset="0"/>
              </a:rPr>
              <a:t>after they </a:t>
            </a:r>
            <a:r>
              <a:rPr lang="en-IE" altLang="en-US" sz="2000" dirty="0">
                <a:solidFill>
                  <a:schemeClr val="tx1">
                    <a:lumMod val="65000"/>
                    <a:lumOff val="35000"/>
                  </a:schemeClr>
                </a:solidFill>
                <a:latin typeface="Arial Narrow" panose="020B0606020202030204" pitchFamily="34" charset="0"/>
              </a:rPr>
              <a:t>have been collected. As a result, there is usually a time lag between when data from </a:t>
            </a:r>
            <a:r>
              <a:rPr lang="en-IE" altLang="en-US" sz="2000" dirty="0" smtClean="0">
                <a:solidFill>
                  <a:schemeClr val="tx1">
                    <a:lumMod val="65000"/>
                    <a:lumOff val="35000"/>
                  </a:schemeClr>
                </a:solidFill>
                <a:latin typeface="Arial Narrow" panose="020B0606020202030204" pitchFamily="34" charset="0"/>
              </a:rPr>
              <a:t>a site </a:t>
            </a:r>
            <a:r>
              <a:rPr lang="en-IE" altLang="en-US" sz="2000" dirty="0">
                <a:solidFill>
                  <a:schemeClr val="tx1">
                    <a:lumMod val="65000"/>
                    <a:lumOff val="35000"/>
                  </a:schemeClr>
                </a:solidFill>
                <a:latin typeface="Arial Narrow" panose="020B0606020202030204" pitchFamily="34" charset="0"/>
              </a:rPr>
              <a:t>are gathered and when they appear in the </a:t>
            </a:r>
            <a:r>
              <a:rPr lang="en-IE" altLang="en-US" sz="2000" dirty="0" err="1">
                <a:solidFill>
                  <a:schemeClr val="tx1">
                    <a:lumMod val="65000"/>
                    <a:lumOff val="35000"/>
                  </a:schemeClr>
                </a:solidFill>
                <a:latin typeface="Arial Narrow" panose="020B0606020202030204" pitchFamily="34" charset="0"/>
              </a:rPr>
              <a:t>Wayback</a:t>
            </a:r>
            <a:r>
              <a:rPr lang="en-IE" altLang="en-US" sz="2000" dirty="0">
                <a:solidFill>
                  <a:schemeClr val="tx1">
                    <a:lumMod val="65000"/>
                    <a:lumOff val="35000"/>
                  </a:schemeClr>
                </a:solidFill>
                <a:latin typeface="Arial Narrow" panose="020B0606020202030204" pitchFamily="34" charset="0"/>
              </a:rPr>
              <a:t> </a:t>
            </a:r>
            <a:r>
              <a:rPr lang="en-IE" altLang="en-US" sz="2000" dirty="0" smtClean="0">
                <a:solidFill>
                  <a:schemeClr val="tx1">
                    <a:lumMod val="65000"/>
                    <a:lumOff val="35000"/>
                  </a:schemeClr>
                </a:solidFill>
                <a:latin typeface="Arial Narrow" panose="020B0606020202030204" pitchFamily="34" charset="0"/>
              </a:rPr>
              <a:t>Machine.</a:t>
            </a:r>
          </a:p>
          <a:p>
            <a:pPr defTabSz="457200">
              <a:lnSpc>
                <a:spcPct val="110000"/>
              </a:lnSpc>
              <a:buFontTx/>
              <a:buChar char="•"/>
            </a:pPr>
            <a:r>
              <a:rPr lang="en-IE" altLang="en-US" sz="2000" dirty="0">
                <a:solidFill>
                  <a:schemeClr val="tx1">
                    <a:lumMod val="65000"/>
                    <a:lumOff val="35000"/>
                  </a:schemeClr>
                </a:solidFill>
                <a:latin typeface="Arial Narrow" panose="020B0606020202030204" pitchFamily="34" charset="0"/>
              </a:rPr>
              <a:t>W</a:t>
            </a:r>
            <a:r>
              <a:rPr lang="en-IE" altLang="en-US" sz="2000" dirty="0" smtClean="0">
                <a:solidFill>
                  <a:schemeClr val="tx1">
                    <a:lumMod val="65000"/>
                    <a:lumOff val="35000"/>
                  </a:schemeClr>
                </a:solidFill>
                <a:latin typeface="Arial Narrow" panose="020B0606020202030204" pitchFamily="34" charset="0"/>
              </a:rPr>
              <a:t>ith </a:t>
            </a:r>
            <a:r>
              <a:rPr lang="en-IE" altLang="en-US" sz="2000" dirty="0">
                <a:solidFill>
                  <a:schemeClr val="tx1">
                    <a:lumMod val="65000"/>
                    <a:lumOff val="35000"/>
                  </a:schemeClr>
                </a:solidFill>
                <a:latin typeface="Arial Narrow" panose="020B0606020202030204" pitchFamily="34" charset="0"/>
              </a:rPr>
              <a:t>respect to the disclosure of earlier designs, the dates of images saved in </a:t>
            </a:r>
            <a:r>
              <a:rPr lang="en-IE" altLang="en-US" sz="2000" dirty="0" smtClean="0">
                <a:solidFill>
                  <a:schemeClr val="tx1">
                    <a:lumMod val="65000"/>
                    <a:lumOff val="35000"/>
                  </a:schemeClr>
                </a:solidFill>
                <a:latin typeface="Arial Narrow" panose="020B0606020202030204" pitchFamily="34" charset="0"/>
              </a:rPr>
              <a:t>the digital </a:t>
            </a:r>
            <a:r>
              <a:rPr lang="en-IE" altLang="en-US" sz="2000" dirty="0">
                <a:solidFill>
                  <a:schemeClr val="tx1">
                    <a:lumMod val="65000"/>
                    <a:lumOff val="35000"/>
                  </a:schemeClr>
                </a:solidFill>
                <a:latin typeface="Arial Narrow" panose="020B0606020202030204" pitchFamily="34" charset="0"/>
              </a:rPr>
              <a:t>library may raise some issues. </a:t>
            </a:r>
            <a:endParaRPr lang="en-US" altLang="en-US" sz="2000" dirty="0">
              <a:solidFill>
                <a:schemeClr val="tx1">
                  <a:lumMod val="65000"/>
                  <a:lumOff val="35000"/>
                </a:schemeClr>
              </a:solidFill>
              <a:latin typeface="Arial Narrow" panose="020B0606020202030204" pitchFamily="34" charset="0"/>
            </a:endParaRPr>
          </a:p>
        </p:txBody>
      </p:sp>
      <p:sp>
        <p:nvSpPr>
          <p:cNvPr id="2" name="Title 1"/>
          <p:cNvSpPr>
            <a:spLocks noGrp="1"/>
          </p:cNvSpPr>
          <p:nvPr>
            <p:ph type="title" idx="4294967295"/>
          </p:nvPr>
        </p:nvSpPr>
        <p:spPr>
          <a:xfrm>
            <a:off x="676395" y="1149668"/>
            <a:ext cx="7992888" cy="352425"/>
          </a:xfrm>
        </p:spPr>
        <p:txBody>
          <a:bodyPr anchor="t">
            <a:normAutofit fontScale="90000"/>
          </a:bodyPr>
          <a:lstStyle/>
          <a:p>
            <a:pPr algn="l" defTabSz="457200"/>
            <a:r>
              <a:rPr lang="en-GB" sz="2400" b="1" dirty="0" smtClean="0">
                <a:solidFill>
                  <a:schemeClr val="bg1"/>
                </a:solidFill>
                <a:latin typeface="Arial Narrow" pitchFamily="34" charset="0"/>
                <a:ea typeface="+mn-ea"/>
                <a:cs typeface="+mn-cs"/>
              </a:rPr>
              <a:t>WHAT IS THE WAYBACK MACHINE?</a:t>
            </a:r>
            <a:endParaRPr lang="en-GB" sz="2400" b="1" dirty="0">
              <a:solidFill>
                <a:schemeClr val="bg1"/>
              </a:solidFill>
              <a:latin typeface="Arial Narrow" pitchFamily="34" charset="0"/>
              <a:ea typeface="+mn-ea"/>
              <a:cs typeface="+mn-cs"/>
            </a:endParaRPr>
          </a:p>
        </p:txBody>
      </p:sp>
    </p:spTree>
    <p:extLst>
      <p:ext uri="{BB962C8B-B14F-4D97-AF65-F5344CB8AC3E}">
        <p14:creationId xmlns:p14="http://schemas.microsoft.com/office/powerpoint/2010/main" val="203995286"/>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p:cNvSpPr>
          <p:nvPr/>
        </p:nvSpPr>
        <p:spPr bwMode="auto">
          <a:xfrm>
            <a:off x="676394" y="1111700"/>
            <a:ext cx="8030279" cy="428363"/>
          </a:xfrm>
          <a:prstGeom prst="rect">
            <a:avLst/>
          </a:prstGeom>
          <a:solidFill>
            <a:srgbClr val="2A5494"/>
          </a:solidFill>
          <a:ln>
            <a:noFill/>
          </a:ln>
          <a:extLst>
            <a:ext uri="{91240B29-F687-4F45-9708-019B960494DF}">
              <a14:hiddenLine xmlns:a14="http://schemas.microsoft.com/office/drawing/2010/main" w="12700">
                <a:solidFill>
                  <a:schemeClr val="tx1"/>
                </a:solidFill>
                <a:miter lim="800000"/>
                <a:headEnd/>
                <a:tailEnd/>
              </a14:hiddenLine>
            </a:ext>
          </a:extLst>
        </p:spPr>
        <p:txBody>
          <a:bodyPr lIns="0" tIns="0" rIns="0" bIns="0"/>
          <a:lstStyle/>
          <a:p>
            <a:endParaRPr lang="en-IE" dirty="0">
              <a:latin typeface="Arial Narrow" pitchFamily="34" charset="0"/>
            </a:endParaRPr>
          </a:p>
        </p:txBody>
      </p:sp>
      <p:sp>
        <p:nvSpPr>
          <p:cNvPr id="4" name="Content Placeholder 3"/>
          <p:cNvSpPr>
            <a:spLocks noGrp="1"/>
          </p:cNvSpPr>
          <p:nvPr>
            <p:ph/>
          </p:nvPr>
        </p:nvSpPr>
        <p:spPr>
          <a:xfrm>
            <a:off x="676394" y="1838326"/>
            <a:ext cx="7992888" cy="4572000"/>
          </a:xfrm>
        </p:spPr>
        <p:txBody>
          <a:bodyPr>
            <a:noAutofit/>
          </a:bodyPr>
          <a:lstStyle/>
          <a:p>
            <a:pPr defTabSz="457200">
              <a:lnSpc>
                <a:spcPct val="110000"/>
              </a:lnSpc>
              <a:buFontTx/>
              <a:buChar char="•"/>
            </a:pPr>
            <a:r>
              <a:rPr lang="en-IE" altLang="en-US" sz="2000" dirty="0" smtClean="0">
                <a:solidFill>
                  <a:schemeClr val="tx1">
                    <a:lumMod val="65000"/>
                    <a:lumOff val="35000"/>
                  </a:schemeClr>
                </a:solidFill>
                <a:latin typeface="Arial Narrow" panose="020B0606020202030204" pitchFamily="34" charset="0"/>
              </a:rPr>
              <a:t>In </a:t>
            </a:r>
            <a:r>
              <a:rPr lang="en-IE" altLang="en-US" sz="2000" dirty="0">
                <a:solidFill>
                  <a:schemeClr val="tx1">
                    <a:lumMod val="65000"/>
                    <a:lumOff val="35000"/>
                  </a:schemeClr>
                </a:solidFill>
                <a:latin typeface="Arial Narrow" panose="020B0606020202030204" pitchFamily="34" charset="0"/>
              </a:rPr>
              <a:t>particular, the date indicated by each </a:t>
            </a:r>
            <a:r>
              <a:rPr lang="en-IE" altLang="en-US" sz="2000" dirty="0" smtClean="0">
                <a:solidFill>
                  <a:schemeClr val="tx1">
                    <a:lumMod val="65000"/>
                    <a:lumOff val="35000"/>
                  </a:schemeClr>
                </a:solidFill>
                <a:latin typeface="Arial Narrow" panose="020B0606020202030204" pitchFamily="34" charset="0"/>
              </a:rPr>
              <a:t>archived webpage </a:t>
            </a:r>
            <a:r>
              <a:rPr lang="en-IE" altLang="en-US" sz="2000" dirty="0">
                <a:solidFill>
                  <a:schemeClr val="tx1">
                    <a:lumMod val="65000"/>
                    <a:lumOff val="35000"/>
                  </a:schemeClr>
                </a:solidFill>
                <a:latin typeface="Arial Narrow" panose="020B0606020202030204" pitchFamily="34" charset="0"/>
              </a:rPr>
              <a:t>is related to the HTML file but not to images when they are embedded in the </a:t>
            </a:r>
            <a:r>
              <a:rPr lang="en-IE" altLang="en-US" sz="2000" dirty="0" smtClean="0">
                <a:solidFill>
                  <a:schemeClr val="tx1">
                    <a:lumMod val="65000"/>
                    <a:lumOff val="35000"/>
                  </a:schemeClr>
                </a:solidFill>
                <a:latin typeface="Arial Narrow" panose="020B0606020202030204" pitchFamily="34" charset="0"/>
              </a:rPr>
              <a:t>html file </a:t>
            </a:r>
            <a:r>
              <a:rPr lang="en-IE" altLang="en-US" sz="2000" dirty="0">
                <a:solidFill>
                  <a:schemeClr val="tx1">
                    <a:lumMod val="65000"/>
                    <a:lumOff val="35000"/>
                  </a:schemeClr>
                </a:solidFill>
                <a:latin typeface="Arial Narrow" panose="020B0606020202030204" pitchFamily="34" charset="0"/>
              </a:rPr>
              <a:t>as external files. For that reason, images that appear on the printed page may not </a:t>
            </a:r>
            <a:r>
              <a:rPr lang="en-IE" altLang="en-US" sz="2000" dirty="0" smtClean="0">
                <a:solidFill>
                  <a:schemeClr val="tx1">
                    <a:lumMod val="65000"/>
                    <a:lumOff val="35000"/>
                  </a:schemeClr>
                </a:solidFill>
                <a:latin typeface="Arial Narrow" panose="020B0606020202030204" pitchFamily="34" charset="0"/>
              </a:rPr>
              <a:t>have been </a:t>
            </a:r>
            <a:r>
              <a:rPr lang="en-IE" altLang="en-US" sz="2000" dirty="0">
                <a:solidFill>
                  <a:schemeClr val="tx1">
                    <a:lumMod val="65000"/>
                    <a:lumOff val="35000"/>
                  </a:schemeClr>
                </a:solidFill>
                <a:latin typeface="Arial Narrow" panose="020B0606020202030204" pitchFamily="34" charset="0"/>
              </a:rPr>
              <a:t>archived on the same date as the HTML file. Consequently, in order to find out when </a:t>
            </a:r>
            <a:r>
              <a:rPr lang="en-IE" altLang="en-US" sz="2000" dirty="0" smtClean="0">
                <a:solidFill>
                  <a:schemeClr val="tx1">
                    <a:lumMod val="65000"/>
                    <a:lumOff val="35000"/>
                  </a:schemeClr>
                </a:solidFill>
                <a:latin typeface="Arial Narrow" panose="020B0606020202030204" pitchFamily="34" charset="0"/>
              </a:rPr>
              <a:t>a particular </a:t>
            </a:r>
            <a:r>
              <a:rPr lang="en-IE" altLang="en-US" sz="2000" dirty="0">
                <a:solidFill>
                  <a:schemeClr val="tx1">
                    <a:lumMod val="65000"/>
                    <a:lumOff val="35000"/>
                  </a:schemeClr>
                </a:solidFill>
                <a:latin typeface="Arial Narrow" panose="020B0606020202030204" pitchFamily="34" charset="0"/>
              </a:rPr>
              <a:t>image was archived it is necessary to check its specific URL. In any case</a:t>
            </a:r>
            <a:r>
              <a:rPr lang="en-IE" altLang="en-US" sz="2000" dirty="0" smtClean="0">
                <a:solidFill>
                  <a:schemeClr val="tx1">
                    <a:lumMod val="65000"/>
                    <a:lumOff val="35000"/>
                  </a:schemeClr>
                </a:solidFill>
                <a:latin typeface="Arial Narrow" panose="020B0606020202030204" pitchFamily="34" charset="0"/>
              </a:rPr>
              <a:t>, sometimes </a:t>
            </a:r>
            <a:r>
              <a:rPr lang="en-IE" altLang="en-US" sz="2000" dirty="0">
                <a:solidFill>
                  <a:schemeClr val="tx1">
                    <a:lumMod val="65000"/>
                    <a:lumOff val="35000"/>
                  </a:schemeClr>
                </a:solidFill>
                <a:latin typeface="Arial Narrow" panose="020B0606020202030204" pitchFamily="34" charset="0"/>
              </a:rPr>
              <a:t>the date of the image may not appear, for instance when an image is not archived. </a:t>
            </a:r>
            <a:endParaRPr lang="en-IE" altLang="en-US" sz="2000" dirty="0" smtClean="0">
              <a:solidFill>
                <a:schemeClr val="tx1">
                  <a:lumMod val="65000"/>
                  <a:lumOff val="35000"/>
                </a:schemeClr>
              </a:solidFill>
              <a:latin typeface="Arial Narrow" panose="020B0606020202030204" pitchFamily="34" charset="0"/>
            </a:endParaRPr>
          </a:p>
          <a:p>
            <a:pPr defTabSz="457200">
              <a:lnSpc>
                <a:spcPct val="110000"/>
              </a:lnSpc>
              <a:buFontTx/>
              <a:buChar char="•"/>
            </a:pPr>
            <a:r>
              <a:rPr lang="en-IE" altLang="en-US" sz="2000" dirty="0">
                <a:solidFill>
                  <a:schemeClr val="tx1">
                    <a:lumMod val="65000"/>
                    <a:lumOff val="35000"/>
                  </a:schemeClr>
                </a:solidFill>
                <a:latin typeface="Arial Narrow" panose="020B0606020202030204" pitchFamily="34" charset="0"/>
              </a:rPr>
              <a:t>In recent times, the archived webpages have been used in the form of printouts as evidence </a:t>
            </a:r>
            <a:r>
              <a:rPr lang="en-IE" altLang="en-US" sz="2000" dirty="0" smtClean="0">
                <a:solidFill>
                  <a:schemeClr val="tx1">
                    <a:lumMod val="65000"/>
                    <a:lumOff val="35000"/>
                  </a:schemeClr>
                </a:solidFill>
                <a:latin typeface="Arial Narrow" panose="020B0606020202030204" pitchFamily="34" charset="0"/>
              </a:rPr>
              <a:t>in designs </a:t>
            </a:r>
            <a:r>
              <a:rPr lang="en-IE" altLang="en-US" sz="2000" dirty="0">
                <a:solidFill>
                  <a:schemeClr val="tx1">
                    <a:lumMod val="65000"/>
                    <a:lumOff val="35000"/>
                  </a:schemeClr>
                </a:solidFill>
                <a:latin typeface="Arial Narrow" panose="020B0606020202030204" pitchFamily="34" charset="0"/>
              </a:rPr>
              <a:t>proceedings before the EUIPO to prove the disclosure of designs in internet</a:t>
            </a:r>
            <a:r>
              <a:rPr lang="en-IE" altLang="en-US" sz="2000" dirty="0" smtClean="0">
                <a:solidFill>
                  <a:schemeClr val="tx1">
                    <a:lumMod val="65000"/>
                    <a:lumOff val="35000"/>
                  </a:schemeClr>
                </a:solidFill>
                <a:latin typeface="Arial Narrow" panose="020B0606020202030204" pitchFamily="34" charset="0"/>
              </a:rPr>
              <a:t>. Nonetheless</a:t>
            </a:r>
            <a:r>
              <a:rPr lang="en-IE" altLang="en-US" sz="2000" dirty="0">
                <a:solidFill>
                  <a:schemeClr val="tx1">
                    <a:lumMod val="65000"/>
                    <a:lumOff val="35000"/>
                  </a:schemeClr>
                </a:solidFill>
                <a:latin typeface="Arial Narrow" panose="020B0606020202030204" pitchFamily="34" charset="0"/>
              </a:rPr>
              <a:t>, their use has raised an important question: to what extent the internet </a:t>
            </a:r>
            <a:r>
              <a:rPr lang="en-IE" altLang="en-US" sz="2000" dirty="0" smtClean="0">
                <a:solidFill>
                  <a:schemeClr val="tx1">
                    <a:lumMod val="65000"/>
                    <a:lumOff val="35000"/>
                  </a:schemeClr>
                </a:solidFill>
                <a:latin typeface="Arial Narrow" panose="020B0606020202030204" pitchFamily="34" charset="0"/>
              </a:rPr>
              <a:t>materials from </a:t>
            </a:r>
            <a:r>
              <a:rPr lang="en-IE" altLang="en-US" sz="2000" dirty="0">
                <a:solidFill>
                  <a:schemeClr val="tx1">
                    <a:lumMod val="65000"/>
                    <a:lumOff val="35000"/>
                  </a:schemeClr>
                </a:solidFill>
                <a:latin typeface="Arial Narrow" panose="020B0606020202030204" pitchFamily="34" charset="0"/>
              </a:rPr>
              <a:t>the digital archive may be assessed as a valuable piece of proof, considering that </a:t>
            </a:r>
            <a:r>
              <a:rPr lang="en-IE" altLang="en-US" sz="2000" dirty="0" smtClean="0">
                <a:solidFill>
                  <a:schemeClr val="tx1">
                    <a:lumMod val="65000"/>
                    <a:lumOff val="35000"/>
                  </a:schemeClr>
                </a:solidFill>
                <a:latin typeface="Arial Narrow" panose="020B0606020202030204" pitchFamily="34" charset="0"/>
              </a:rPr>
              <a:t>this digital </a:t>
            </a:r>
            <a:r>
              <a:rPr lang="en-IE" altLang="en-US" sz="2000" dirty="0">
                <a:solidFill>
                  <a:schemeClr val="tx1">
                    <a:lumMod val="65000"/>
                    <a:lumOff val="35000"/>
                  </a:schemeClr>
                </a:solidFill>
                <a:latin typeface="Arial Narrow" panose="020B0606020202030204" pitchFamily="34" charset="0"/>
              </a:rPr>
              <a:t>tool shows some limits, especially in regard to the dates of images.</a:t>
            </a:r>
            <a:endParaRPr lang="en-US" altLang="en-US" sz="2000" dirty="0">
              <a:solidFill>
                <a:schemeClr val="tx1">
                  <a:lumMod val="65000"/>
                  <a:lumOff val="35000"/>
                </a:schemeClr>
              </a:solidFill>
              <a:latin typeface="Arial Narrow" panose="020B0606020202030204" pitchFamily="34" charset="0"/>
            </a:endParaRPr>
          </a:p>
        </p:txBody>
      </p:sp>
      <p:sp>
        <p:nvSpPr>
          <p:cNvPr id="2" name="Title 1"/>
          <p:cNvSpPr>
            <a:spLocks noGrp="1"/>
          </p:cNvSpPr>
          <p:nvPr>
            <p:ph type="title" idx="4294967295"/>
          </p:nvPr>
        </p:nvSpPr>
        <p:spPr>
          <a:xfrm>
            <a:off x="676395" y="1149668"/>
            <a:ext cx="7992888" cy="352425"/>
          </a:xfrm>
        </p:spPr>
        <p:txBody>
          <a:bodyPr anchor="t">
            <a:normAutofit fontScale="90000"/>
          </a:bodyPr>
          <a:lstStyle/>
          <a:p>
            <a:pPr algn="l" defTabSz="457200"/>
            <a:r>
              <a:rPr lang="en-GB" sz="2400" b="1" dirty="0" smtClean="0">
                <a:solidFill>
                  <a:schemeClr val="bg1"/>
                </a:solidFill>
                <a:latin typeface="Arial Narrow" pitchFamily="34" charset="0"/>
                <a:ea typeface="+mn-ea"/>
                <a:cs typeface="+mn-cs"/>
              </a:rPr>
              <a:t>WHAT IS THE WAYBACK MACHINE?</a:t>
            </a:r>
            <a:endParaRPr lang="en-GB" sz="2400" b="1" dirty="0">
              <a:solidFill>
                <a:schemeClr val="bg1"/>
              </a:solidFill>
              <a:latin typeface="Arial Narrow" pitchFamily="34" charset="0"/>
              <a:ea typeface="+mn-ea"/>
              <a:cs typeface="+mn-cs"/>
            </a:endParaRPr>
          </a:p>
        </p:txBody>
      </p:sp>
    </p:spTree>
    <p:extLst>
      <p:ext uri="{BB962C8B-B14F-4D97-AF65-F5344CB8AC3E}">
        <p14:creationId xmlns:p14="http://schemas.microsoft.com/office/powerpoint/2010/main" val="181888207"/>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p:cNvSpPr>
          <p:nvPr/>
        </p:nvSpPr>
        <p:spPr bwMode="auto">
          <a:xfrm>
            <a:off x="676394" y="1111700"/>
            <a:ext cx="8030279" cy="428363"/>
          </a:xfrm>
          <a:prstGeom prst="rect">
            <a:avLst/>
          </a:prstGeom>
          <a:solidFill>
            <a:srgbClr val="2A5494"/>
          </a:solidFill>
          <a:ln>
            <a:noFill/>
          </a:ln>
          <a:extLst>
            <a:ext uri="{91240B29-F687-4F45-9708-019B960494DF}">
              <a14:hiddenLine xmlns:a14="http://schemas.microsoft.com/office/drawing/2010/main" w="12700">
                <a:solidFill>
                  <a:schemeClr val="tx1"/>
                </a:solidFill>
                <a:miter lim="800000"/>
                <a:headEnd/>
                <a:tailEnd/>
              </a14:hiddenLine>
            </a:ext>
          </a:extLst>
        </p:spPr>
        <p:txBody>
          <a:bodyPr lIns="0" tIns="0" rIns="0" bIns="0"/>
          <a:lstStyle/>
          <a:p>
            <a:endParaRPr lang="en-IE" dirty="0">
              <a:latin typeface="Arial Narrow" pitchFamily="34" charset="0"/>
            </a:endParaRPr>
          </a:p>
        </p:txBody>
      </p:sp>
      <p:sp>
        <p:nvSpPr>
          <p:cNvPr id="4" name="Content Placeholder 3"/>
          <p:cNvSpPr>
            <a:spLocks noGrp="1"/>
          </p:cNvSpPr>
          <p:nvPr>
            <p:ph/>
          </p:nvPr>
        </p:nvSpPr>
        <p:spPr>
          <a:xfrm>
            <a:off x="676394" y="1838326"/>
            <a:ext cx="7992888" cy="4572000"/>
          </a:xfrm>
        </p:spPr>
        <p:txBody>
          <a:bodyPr>
            <a:noAutofit/>
          </a:bodyPr>
          <a:lstStyle/>
          <a:p>
            <a:pPr defTabSz="457200">
              <a:lnSpc>
                <a:spcPct val="110000"/>
              </a:lnSpc>
              <a:buFontTx/>
              <a:buChar char="•"/>
            </a:pPr>
            <a:r>
              <a:rPr lang="en-IE" altLang="en-US" sz="2000" dirty="0" smtClean="0">
                <a:solidFill>
                  <a:schemeClr val="tx1">
                    <a:lumMod val="65000"/>
                    <a:lumOff val="35000"/>
                  </a:schemeClr>
                </a:solidFill>
                <a:latin typeface="Arial Narrow" panose="020B0606020202030204" pitchFamily="34" charset="0"/>
              </a:rPr>
              <a:t>In </a:t>
            </a:r>
            <a:r>
              <a:rPr lang="en-IE" altLang="en-US" sz="2000" dirty="0">
                <a:solidFill>
                  <a:schemeClr val="tx1">
                    <a:lumMod val="65000"/>
                    <a:lumOff val="35000"/>
                  </a:schemeClr>
                </a:solidFill>
                <a:latin typeface="Arial Narrow" panose="020B0606020202030204" pitchFamily="34" charset="0"/>
              </a:rPr>
              <a:t>EUIPO proceedings the evidence </a:t>
            </a:r>
            <a:r>
              <a:rPr lang="en-IE" altLang="en-US" sz="2000" dirty="0" smtClean="0">
                <a:solidFill>
                  <a:schemeClr val="tx1">
                    <a:lumMod val="65000"/>
                    <a:lumOff val="35000"/>
                  </a:schemeClr>
                </a:solidFill>
                <a:latin typeface="Arial Narrow" panose="020B0606020202030204" pitchFamily="34" charset="0"/>
              </a:rPr>
              <a:t>of disclosure </a:t>
            </a:r>
            <a:r>
              <a:rPr lang="en-IE" altLang="en-US" sz="2000" dirty="0">
                <a:solidFill>
                  <a:schemeClr val="tx1">
                    <a:lumMod val="65000"/>
                    <a:lumOff val="35000"/>
                  </a:schemeClr>
                </a:solidFill>
                <a:latin typeface="Arial Narrow" panose="020B0606020202030204" pitchFamily="34" charset="0"/>
              </a:rPr>
              <a:t>is subject to an overall assessment, in view of the facts, evidence and </a:t>
            </a:r>
            <a:r>
              <a:rPr lang="en-IE" altLang="en-US" sz="2000" dirty="0" smtClean="0">
                <a:solidFill>
                  <a:schemeClr val="tx1">
                    <a:lumMod val="65000"/>
                    <a:lumOff val="35000"/>
                  </a:schemeClr>
                </a:solidFill>
                <a:latin typeface="Arial Narrow" panose="020B0606020202030204" pitchFamily="34" charset="0"/>
              </a:rPr>
              <a:t>arguments provided </a:t>
            </a:r>
            <a:r>
              <a:rPr lang="en-IE" altLang="en-US" sz="2000" dirty="0">
                <a:solidFill>
                  <a:schemeClr val="tx1">
                    <a:lumMod val="65000"/>
                    <a:lumOff val="35000"/>
                  </a:schemeClr>
                </a:solidFill>
                <a:latin typeface="Arial Narrow" panose="020B0606020202030204" pitchFamily="34" charset="0"/>
              </a:rPr>
              <a:t>by the parties (Art. 63 CDR). Whilst the </a:t>
            </a:r>
            <a:r>
              <a:rPr lang="en-IE" altLang="en-US" sz="2000" dirty="0" err="1">
                <a:solidFill>
                  <a:schemeClr val="tx1">
                    <a:lumMod val="65000"/>
                    <a:lumOff val="35000"/>
                  </a:schemeClr>
                </a:solidFill>
                <a:latin typeface="Arial Narrow" panose="020B0606020202030204" pitchFamily="34" charset="0"/>
              </a:rPr>
              <a:t>Wayback</a:t>
            </a:r>
            <a:r>
              <a:rPr lang="en-IE" altLang="en-US" sz="2000" dirty="0">
                <a:solidFill>
                  <a:schemeClr val="tx1">
                    <a:lumMod val="65000"/>
                    <a:lumOff val="35000"/>
                  </a:schemeClr>
                </a:solidFill>
                <a:latin typeface="Arial Narrow" panose="020B0606020202030204" pitchFamily="34" charset="0"/>
              </a:rPr>
              <a:t> Machine is a valid source </a:t>
            </a:r>
            <a:r>
              <a:rPr lang="en-IE" altLang="en-US" sz="2000" dirty="0" smtClean="0">
                <a:solidFill>
                  <a:schemeClr val="tx1">
                    <a:lumMod val="65000"/>
                    <a:lumOff val="35000"/>
                  </a:schemeClr>
                </a:solidFill>
                <a:latin typeface="Arial Narrow" panose="020B0606020202030204" pitchFamily="34" charset="0"/>
              </a:rPr>
              <a:t>of evidence </a:t>
            </a:r>
            <a:r>
              <a:rPr lang="en-IE" altLang="en-US" sz="2000" dirty="0">
                <a:solidFill>
                  <a:schemeClr val="tx1">
                    <a:lumMod val="65000"/>
                    <a:lumOff val="35000"/>
                  </a:schemeClr>
                </a:solidFill>
                <a:latin typeface="Arial Narrow" panose="020B0606020202030204" pitchFamily="34" charset="0"/>
              </a:rPr>
              <a:t>it may thus not in all cases constitute sufficient </a:t>
            </a:r>
            <a:r>
              <a:rPr lang="en-IE" altLang="en-US" sz="2000" dirty="0" smtClean="0">
                <a:solidFill>
                  <a:schemeClr val="tx1">
                    <a:lumMod val="65000"/>
                    <a:lumOff val="35000"/>
                  </a:schemeClr>
                </a:solidFill>
                <a:latin typeface="Arial Narrow" panose="020B0606020202030204" pitchFamily="34" charset="0"/>
              </a:rPr>
              <a:t>proof.</a:t>
            </a:r>
          </a:p>
          <a:p>
            <a:pPr defTabSz="457200">
              <a:lnSpc>
                <a:spcPct val="110000"/>
              </a:lnSpc>
              <a:buFontTx/>
              <a:buChar char="•"/>
            </a:pPr>
            <a:endParaRPr lang="es-ES_tradnl" altLang="en-US" sz="2000" dirty="0">
              <a:solidFill>
                <a:schemeClr val="tx1">
                  <a:lumMod val="65000"/>
                  <a:lumOff val="35000"/>
                </a:schemeClr>
              </a:solidFill>
              <a:latin typeface="Arial Narrow" panose="020B0606020202030204" pitchFamily="34" charset="0"/>
            </a:endParaRPr>
          </a:p>
          <a:p>
            <a:pPr defTabSz="457200">
              <a:lnSpc>
                <a:spcPct val="110000"/>
              </a:lnSpc>
              <a:buFontTx/>
              <a:buChar char="•"/>
            </a:pPr>
            <a:r>
              <a:rPr lang="es-ES_tradnl" altLang="en-US" sz="2000" dirty="0">
                <a:solidFill>
                  <a:schemeClr val="tx1">
                    <a:lumMod val="65000"/>
                    <a:lumOff val="35000"/>
                  </a:schemeClr>
                </a:solidFill>
                <a:latin typeface="Arial Narrow" panose="020B0606020202030204" pitchFamily="34" charset="0"/>
              </a:rPr>
              <a:t>R 25/2014-3 – SOFT DRINK </a:t>
            </a:r>
            <a:r>
              <a:rPr lang="es-ES_tradnl" altLang="en-US" sz="2000" dirty="0" smtClean="0">
                <a:solidFill>
                  <a:schemeClr val="tx1">
                    <a:lumMod val="65000"/>
                    <a:lumOff val="35000"/>
                  </a:schemeClr>
                </a:solidFill>
                <a:latin typeface="Arial Narrow" panose="020B0606020202030204" pitchFamily="34" charset="0"/>
              </a:rPr>
              <a:t>BOTTLE</a:t>
            </a:r>
          </a:p>
          <a:p>
            <a:pPr defTabSz="457200">
              <a:lnSpc>
                <a:spcPct val="110000"/>
              </a:lnSpc>
              <a:buFontTx/>
              <a:buChar char="•"/>
            </a:pPr>
            <a:r>
              <a:rPr lang="en-IE" altLang="en-US" sz="2000" dirty="0">
                <a:solidFill>
                  <a:schemeClr val="tx1">
                    <a:lumMod val="65000"/>
                    <a:lumOff val="35000"/>
                  </a:schemeClr>
                </a:solidFill>
                <a:latin typeface="Arial Narrow" panose="020B0606020202030204" pitchFamily="34" charset="0"/>
              </a:rPr>
              <a:t>affidavit of </a:t>
            </a:r>
            <a:r>
              <a:rPr lang="en-IE" altLang="en-US" sz="2000" dirty="0" smtClean="0">
                <a:solidFill>
                  <a:schemeClr val="tx1">
                    <a:lumMod val="65000"/>
                    <a:lumOff val="35000"/>
                  </a:schemeClr>
                </a:solidFill>
                <a:latin typeface="Arial Narrow" panose="020B0606020202030204" pitchFamily="34" charset="0"/>
              </a:rPr>
              <a:t>an employee including two photos + </a:t>
            </a:r>
            <a:r>
              <a:rPr lang="en-IE" altLang="en-US" sz="2000" dirty="0">
                <a:solidFill>
                  <a:schemeClr val="tx1">
                    <a:lumMod val="65000"/>
                    <a:lumOff val="35000"/>
                  </a:schemeClr>
                </a:solidFill>
                <a:latin typeface="Arial Narrow" panose="020B0606020202030204" pitchFamily="34" charset="0"/>
              </a:rPr>
              <a:t>a copy of an invoice </a:t>
            </a:r>
            <a:r>
              <a:rPr lang="en-IE" altLang="en-US" sz="2000" dirty="0" smtClean="0">
                <a:solidFill>
                  <a:schemeClr val="tx1">
                    <a:lumMod val="65000"/>
                    <a:lumOff val="35000"/>
                  </a:schemeClr>
                </a:solidFill>
                <a:latin typeface="Arial Narrow" panose="020B0606020202030204" pitchFamily="34" charset="0"/>
              </a:rPr>
              <a:t>+ an </a:t>
            </a:r>
            <a:r>
              <a:rPr lang="en-IE" altLang="en-US" sz="2000" dirty="0">
                <a:solidFill>
                  <a:schemeClr val="tx1">
                    <a:lumMod val="65000"/>
                    <a:lumOff val="35000"/>
                  </a:schemeClr>
                </a:solidFill>
                <a:latin typeface="Arial Narrow" panose="020B0606020202030204" pitchFamily="34" charset="0"/>
              </a:rPr>
              <a:t>extract from the </a:t>
            </a:r>
            <a:r>
              <a:rPr lang="en-IE" altLang="en-US" sz="2000" dirty="0" err="1">
                <a:solidFill>
                  <a:schemeClr val="tx1">
                    <a:lumMod val="65000"/>
                    <a:lumOff val="35000"/>
                  </a:schemeClr>
                </a:solidFill>
                <a:latin typeface="Arial Narrow" panose="020B0606020202030204" pitchFamily="34" charset="0"/>
              </a:rPr>
              <a:t>WayBack</a:t>
            </a:r>
            <a:r>
              <a:rPr lang="en-IE" altLang="en-US" sz="2000" dirty="0">
                <a:solidFill>
                  <a:schemeClr val="tx1">
                    <a:lumMod val="65000"/>
                    <a:lumOff val="35000"/>
                  </a:schemeClr>
                </a:solidFill>
                <a:latin typeface="Arial Narrow" panose="020B0606020202030204" pitchFamily="34" charset="0"/>
              </a:rPr>
              <a:t> Machine showing a </a:t>
            </a:r>
            <a:r>
              <a:rPr lang="en-IE" altLang="en-US" sz="2000" dirty="0" smtClean="0">
                <a:solidFill>
                  <a:schemeClr val="tx1">
                    <a:lumMod val="65000"/>
                    <a:lumOff val="35000"/>
                  </a:schemeClr>
                </a:solidFill>
                <a:latin typeface="Arial Narrow" panose="020B0606020202030204" pitchFamily="34" charset="0"/>
              </a:rPr>
              <a:t>photo found to be sufficient</a:t>
            </a:r>
          </a:p>
          <a:p>
            <a:pPr defTabSz="457200">
              <a:lnSpc>
                <a:spcPct val="110000"/>
              </a:lnSpc>
              <a:buFontTx/>
              <a:buChar char="•"/>
            </a:pPr>
            <a:endParaRPr lang="es-ES_tradnl" altLang="en-US" sz="2000" dirty="0">
              <a:solidFill>
                <a:schemeClr val="tx1">
                  <a:lumMod val="65000"/>
                  <a:lumOff val="35000"/>
                </a:schemeClr>
              </a:solidFill>
              <a:latin typeface="Arial Narrow" panose="020B0606020202030204" pitchFamily="34" charset="0"/>
            </a:endParaRPr>
          </a:p>
          <a:p>
            <a:pPr defTabSz="457200">
              <a:lnSpc>
                <a:spcPct val="110000"/>
              </a:lnSpc>
              <a:buFontTx/>
              <a:buChar char="•"/>
            </a:pPr>
            <a:r>
              <a:rPr lang="es-ES_tradnl" altLang="en-US" sz="2000" dirty="0" smtClean="0">
                <a:solidFill>
                  <a:schemeClr val="tx1">
                    <a:lumMod val="65000"/>
                    <a:lumOff val="35000"/>
                  </a:schemeClr>
                </a:solidFill>
                <a:latin typeface="Arial Narrow" panose="020B0606020202030204" pitchFamily="34" charset="0"/>
              </a:rPr>
              <a:t>R 1849/2015 – DOORS</a:t>
            </a:r>
          </a:p>
          <a:p>
            <a:pPr defTabSz="457200">
              <a:lnSpc>
                <a:spcPct val="110000"/>
              </a:lnSpc>
              <a:buFontTx/>
              <a:buChar char="•"/>
            </a:pPr>
            <a:r>
              <a:rPr lang="en-IE" altLang="en-US" sz="2000" dirty="0">
                <a:solidFill>
                  <a:schemeClr val="tx1">
                    <a:lumMod val="65000"/>
                    <a:lumOff val="35000"/>
                  </a:schemeClr>
                </a:solidFill>
                <a:latin typeface="Arial Narrow" panose="020B0606020202030204" pitchFamily="34" charset="0"/>
              </a:rPr>
              <a:t>a printout from the </a:t>
            </a:r>
            <a:r>
              <a:rPr lang="en-IE" altLang="en-US" sz="2000" dirty="0" err="1">
                <a:solidFill>
                  <a:schemeClr val="tx1">
                    <a:lumMod val="65000"/>
                    <a:lumOff val="35000"/>
                  </a:schemeClr>
                </a:solidFill>
                <a:latin typeface="Arial Narrow" panose="020B0606020202030204" pitchFamily="34" charset="0"/>
              </a:rPr>
              <a:t>Wayback</a:t>
            </a:r>
            <a:r>
              <a:rPr lang="en-IE" altLang="en-US" sz="2000" dirty="0">
                <a:solidFill>
                  <a:schemeClr val="tx1">
                    <a:lumMod val="65000"/>
                    <a:lumOff val="35000"/>
                  </a:schemeClr>
                </a:solidFill>
                <a:latin typeface="Arial Narrow" panose="020B0606020202030204" pitchFamily="34" charset="0"/>
              </a:rPr>
              <a:t> </a:t>
            </a:r>
            <a:r>
              <a:rPr lang="en-IE" altLang="en-US" sz="2000" dirty="0" smtClean="0">
                <a:solidFill>
                  <a:schemeClr val="tx1">
                    <a:lumMod val="65000"/>
                    <a:lumOff val="35000"/>
                  </a:schemeClr>
                </a:solidFill>
                <a:latin typeface="Arial Narrow" panose="020B0606020202030204" pitchFamily="34" charset="0"/>
              </a:rPr>
              <a:t>Machine + printouts from 2 different Internet pages + copy of product catalogue found to be sufficient</a:t>
            </a:r>
            <a:endParaRPr lang="es-ES_tradnl" altLang="en-US" sz="2000" dirty="0">
              <a:solidFill>
                <a:schemeClr val="tx1">
                  <a:lumMod val="65000"/>
                  <a:lumOff val="35000"/>
                </a:schemeClr>
              </a:solidFill>
              <a:latin typeface="Arial Narrow" panose="020B0606020202030204" pitchFamily="34" charset="0"/>
            </a:endParaRPr>
          </a:p>
          <a:p>
            <a:pPr defTabSz="457200">
              <a:lnSpc>
                <a:spcPct val="110000"/>
              </a:lnSpc>
              <a:buFontTx/>
              <a:buChar char="•"/>
            </a:pPr>
            <a:endParaRPr lang="es-ES_tradnl" altLang="en-US" sz="2000" dirty="0" smtClean="0">
              <a:solidFill>
                <a:schemeClr val="tx1">
                  <a:lumMod val="65000"/>
                  <a:lumOff val="35000"/>
                </a:schemeClr>
              </a:solidFill>
              <a:latin typeface="Arial Narrow" panose="020B0606020202030204" pitchFamily="34" charset="0"/>
            </a:endParaRPr>
          </a:p>
          <a:p>
            <a:pPr lvl="1" defTabSz="457200">
              <a:lnSpc>
                <a:spcPct val="110000"/>
              </a:lnSpc>
              <a:buFontTx/>
              <a:buChar char="•"/>
            </a:pPr>
            <a:endParaRPr lang="en-US" altLang="en-US" sz="1600" dirty="0">
              <a:solidFill>
                <a:schemeClr val="tx1">
                  <a:lumMod val="65000"/>
                  <a:lumOff val="35000"/>
                </a:schemeClr>
              </a:solidFill>
              <a:latin typeface="Arial Narrow" panose="020B0606020202030204" pitchFamily="34" charset="0"/>
            </a:endParaRPr>
          </a:p>
        </p:txBody>
      </p:sp>
      <p:sp>
        <p:nvSpPr>
          <p:cNvPr id="2" name="Title 1"/>
          <p:cNvSpPr>
            <a:spLocks noGrp="1"/>
          </p:cNvSpPr>
          <p:nvPr>
            <p:ph type="title" idx="4294967295"/>
          </p:nvPr>
        </p:nvSpPr>
        <p:spPr>
          <a:xfrm>
            <a:off x="676395" y="1149668"/>
            <a:ext cx="7992888" cy="352425"/>
          </a:xfrm>
        </p:spPr>
        <p:txBody>
          <a:bodyPr anchor="t">
            <a:normAutofit fontScale="90000"/>
          </a:bodyPr>
          <a:lstStyle/>
          <a:p>
            <a:pPr algn="l" defTabSz="457200"/>
            <a:r>
              <a:rPr lang="en-GB" sz="2400" b="1" dirty="0" smtClean="0">
                <a:solidFill>
                  <a:schemeClr val="bg1"/>
                </a:solidFill>
                <a:latin typeface="Arial Narrow" pitchFamily="34" charset="0"/>
                <a:ea typeface="+mn-ea"/>
                <a:cs typeface="+mn-cs"/>
              </a:rPr>
              <a:t>CASE-LAW FROM THE EUIPO BOARD OF APPEAL</a:t>
            </a:r>
            <a:endParaRPr lang="en-GB" sz="2400" b="1" dirty="0">
              <a:solidFill>
                <a:schemeClr val="bg1"/>
              </a:solidFill>
              <a:latin typeface="Arial Narrow" pitchFamily="34" charset="0"/>
              <a:ea typeface="+mn-ea"/>
              <a:cs typeface="+mn-cs"/>
            </a:endParaRPr>
          </a:p>
        </p:txBody>
      </p:sp>
    </p:spTree>
    <p:extLst>
      <p:ext uri="{BB962C8B-B14F-4D97-AF65-F5344CB8AC3E}">
        <p14:creationId xmlns:p14="http://schemas.microsoft.com/office/powerpoint/2010/main" val="4152026221"/>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p:cNvSpPr>
          <p:nvPr/>
        </p:nvSpPr>
        <p:spPr bwMode="auto">
          <a:xfrm>
            <a:off x="676394" y="1111700"/>
            <a:ext cx="8030279" cy="428363"/>
          </a:xfrm>
          <a:prstGeom prst="rect">
            <a:avLst/>
          </a:prstGeom>
          <a:solidFill>
            <a:srgbClr val="2A5494"/>
          </a:solidFill>
          <a:ln>
            <a:noFill/>
          </a:ln>
          <a:extLst>
            <a:ext uri="{91240B29-F687-4F45-9708-019B960494DF}">
              <a14:hiddenLine xmlns:a14="http://schemas.microsoft.com/office/drawing/2010/main" w="12700">
                <a:solidFill>
                  <a:schemeClr val="tx1"/>
                </a:solidFill>
                <a:miter lim="800000"/>
                <a:headEnd/>
                <a:tailEnd/>
              </a14:hiddenLine>
            </a:ext>
          </a:extLst>
        </p:spPr>
        <p:txBody>
          <a:bodyPr lIns="0" tIns="0" rIns="0" bIns="0"/>
          <a:lstStyle/>
          <a:p>
            <a:endParaRPr lang="en-IE" dirty="0">
              <a:latin typeface="Arial Narrow" pitchFamily="34" charset="0"/>
            </a:endParaRPr>
          </a:p>
        </p:txBody>
      </p:sp>
      <p:sp>
        <p:nvSpPr>
          <p:cNvPr id="4" name="Content Placeholder 3"/>
          <p:cNvSpPr>
            <a:spLocks noGrp="1"/>
          </p:cNvSpPr>
          <p:nvPr>
            <p:ph/>
          </p:nvPr>
        </p:nvSpPr>
        <p:spPr>
          <a:xfrm>
            <a:off x="676394" y="1838326"/>
            <a:ext cx="7992888" cy="4572000"/>
          </a:xfrm>
        </p:spPr>
        <p:txBody>
          <a:bodyPr>
            <a:noAutofit/>
          </a:bodyPr>
          <a:lstStyle/>
          <a:p>
            <a:pPr defTabSz="457200">
              <a:lnSpc>
                <a:spcPct val="110000"/>
              </a:lnSpc>
              <a:buFontTx/>
              <a:buChar char="•"/>
            </a:pPr>
            <a:r>
              <a:rPr lang="es-ES_tradnl" altLang="en-US" sz="2000" dirty="0" smtClean="0">
                <a:solidFill>
                  <a:schemeClr val="tx1">
                    <a:lumMod val="65000"/>
                    <a:lumOff val="35000"/>
                  </a:schemeClr>
                </a:solidFill>
                <a:latin typeface="Arial Narrow" panose="020B0606020202030204" pitchFamily="34" charset="0"/>
              </a:rPr>
              <a:t>R 1411/2015-3 – LIFTING COLUMN</a:t>
            </a:r>
          </a:p>
          <a:p>
            <a:pPr defTabSz="457200">
              <a:lnSpc>
                <a:spcPct val="110000"/>
              </a:lnSpc>
              <a:buFontTx/>
              <a:buChar char="•"/>
            </a:pPr>
            <a:r>
              <a:rPr lang="en-IE" altLang="en-US" sz="2000" dirty="0" smtClean="0">
                <a:solidFill>
                  <a:schemeClr val="tx1">
                    <a:lumMod val="65000"/>
                    <a:lumOff val="35000"/>
                  </a:schemeClr>
                </a:solidFill>
                <a:latin typeface="Arial Narrow" panose="020B0606020202030204" pitchFamily="34" charset="0"/>
              </a:rPr>
              <a:t>website </a:t>
            </a:r>
            <a:r>
              <a:rPr lang="en-IE" altLang="en-US" sz="2000" dirty="0">
                <a:solidFill>
                  <a:schemeClr val="tx1">
                    <a:lumMod val="65000"/>
                    <a:lumOff val="35000"/>
                  </a:schemeClr>
                </a:solidFill>
                <a:latin typeface="Arial Narrow" panose="020B0606020202030204" pitchFamily="34" charset="0"/>
              </a:rPr>
              <a:t>refers to the archive </a:t>
            </a:r>
            <a:r>
              <a:rPr lang="en-IE" altLang="en-US" sz="2000" dirty="0" err="1">
                <a:solidFill>
                  <a:schemeClr val="tx1">
                    <a:lumMod val="65000"/>
                    <a:lumOff val="35000"/>
                  </a:schemeClr>
                </a:solidFill>
                <a:latin typeface="Arial Narrow" panose="020B0606020202030204" pitchFamily="34" charset="0"/>
              </a:rPr>
              <a:t>Wayback</a:t>
            </a:r>
            <a:r>
              <a:rPr lang="en-IE" altLang="en-US" sz="2000" dirty="0">
                <a:solidFill>
                  <a:schemeClr val="tx1">
                    <a:lumMod val="65000"/>
                    <a:lumOff val="35000"/>
                  </a:schemeClr>
                </a:solidFill>
                <a:latin typeface="Arial Narrow" panose="020B0606020202030204" pitchFamily="34" charset="0"/>
              </a:rPr>
              <a:t> Machine and it refers to the holder’s </a:t>
            </a:r>
            <a:r>
              <a:rPr lang="en-IE" altLang="en-US" sz="2000" dirty="0" smtClean="0">
                <a:solidFill>
                  <a:schemeClr val="tx1">
                    <a:lumMod val="65000"/>
                    <a:lumOff val="35000"/>
                  </a:schemeClr>
                </a:solidFill>
                <a:latin typeface="Arial Narrow" panose="020B0606020202030204" pitchFamily="34" charset="0"/>
              </a:rPr>
              <a:t>webpage, not disputed before the Board, found to be sufficient </a:t>
            </a:r>
          </a:p>
          <a:p>
            <a:pPr defTabSz="457200">
              <a:lnSpc>
                <a:spcPct val="110000"/>
              </a:lnSpc>
              <a:buFontTx/>
              <a:buChar char="•"/>
            </a:pPr>
            <a:endParaRPr lang="es-ES_tradnl" altLang="en-US" sz="2000" dirty="0">
              <a:solidFill>
                <a:schemeClr val="tx1">
                  <a:lumMod val="65000"/>
                  <a:lumOff val="35000"/>
                </a:schemeClr>
              </a:solidFill>
              <a:latin typeface="Arial Narrow" panose="020B0606020202030204" pitchFamily="34" charset="0"/>
            </a:endParaRPr>
          </a:p>
          <a:p>
            <a:pPr defTabSz="457200">
              <a:lnSpc>
                <a:spcPct val="110000"/>
              </a:lnSpc>
              <a:buFontTx/>
              <a:buChar char="•"/>
            </a:pPr>
            <a:r>
              <a:rPr lang="es-ES_tradnl" altLang="en-US" sz="2000" dirty="0" smtClean="0">
                <a:solidFill>
                  <a:schemeClr val="tx1">
                    <a:lumMod val="65000"/>
                    <a:lumOff val="35000"/>
                  </a:schemeClr>
                </a:solidFill>
                <a:latin typeface="Arial Narrow" panose="020B0606020202030204" pitchFamily="34" charset="0"/>
              </a:rPr>
              <a:t>R 779/2015-3 – BANGLES</a:t>
            </a:r>
          </a:p>
          <a:p>
            <a:pPr defTabSz="457200">
              <a:lnSpc>
                <a:spcPct val="110000"/>
              </a:lnSpc>
              <a:buFontTx/>
              <a:buChar char="•"/>
            </a:pPr>
            <a:r>
              <a:rPr lang="es-ES_tradnl" altLang="en-US" sz="2000" dirty="0" err="1" smtClean="0">
                <a:solidFill>
                  <a:schemeClr val="tx1">
                    <a:lumMod val="65000"/>
                    <a:lumOff val="35000"/>
                  </a:schemeClr>
                </a:solidFill>
                <a:latin typeface="Arial Narrow" panose="020B0606020202030204" pitchFamily="34" charset="0"/>
              </a:rPr>
              <a:t>Wayback</a:t>
            </a:r>
            <a:r>
              <a:rPr lang="es-ES_tradnl" altLang="en-US" sz="2000" dirty="0" smtClean="0">
                <a:solidFill>
                  <a:schemeClr val="tx1">
                    <a:lumMod val="65000"/>
                    <a:lumOff val="35000"/>
                  </a:schemeClr>
                </a:solidFill>
                <a:latin typeface="Arial Narrow" panose="020B0606020202030204" pitchFamily="34" charset="0"/>
              </a:rPr>
              <a:t> Machine </a:t>
            </a:r>
            <a:r>
              <a:rPr lang="es-ES_tradnl" altLang="en-US" sz="2000" dirty="0" err="1" smtClean="0">
                <a:solidFill>
                  <a:schemeClr val="tx1">
                    <a:lumMod val="65000"/>
                    <a:lumOff val="35000"/>
                  </a:schemeClr>
                </a:solidFill>
                <a:latin typeface="Arial Narrow" panose="020B0606020202030204" pitchFamily="34" charset="0"/>
              </a:rPr>
              <a:t>used</a:t>
            </a:r>
            <a:r>
              <a:rPr lang="es-ES_tradnl" altLang="en-US" sz="2000" dirty="0" smtClean="0">
                <a:solidFill>
                  <a:schemeClr val="tx1">
                    <a:lumMod val="65000"/>
                    <a:lumOff val="35000"/>
                  </a:schemeClr>
                </a:solidFill>
                <a:latin typeface="Arial Narrow" panose="020B0606020202030204" pitchFamily="34" charset="0"/>
              </a:rPr>
              <a:t> to </a:t>
            </a:r>
            <a:r>
              <a:rPr lang="es-ES_tradnl" altLang="en-US" sz="2000" dirty="0" err="1" smtClean="0">
                <a:solidFill>
                  <a:schemeClr val="tx1">
                    <a:lumMod val="65000"/>
                    <a:lumOff val="35000"/>
                  </a:schemeClr>
                </a:solidFill>
                <a:latin typeface="Arial Narrow" panose="020B0606020202030204" pitchFamily="34" charset="0"/>
              </a:rPr>
              <a:t>claim</a:t>
            </a:r>
            <a:r>
              <a:rPr lang="es-ES_tradnl" altLang="en-US" sz="2000" dirty="0" smtClean="0">
                <a:solidFill>
                  <a:schemeClr val="tx1">
                    <a:lumMod val="65000"/>
                    <a:lumOff val="35000"/>
                  </a:schemeClr>
                </a:solidFill>
                <a:latin typeface="Arial Narrow" panose="020B0606020202030204" pitchFamily="34" charset="0"/>
              </a:rPr>
              <a:t> </a:t>
            </a:r>
            <a:r>
              <a:rPr lang="es-ES_tradnl" altLang="en-US" sz="2000" dirty="0" err="1" smtClean="0">
                <a:solidFill>
                  <a:schemeClr val="tx1">
                    <a:lumMod val="65000"/>
                    <a:lumOff val="35000"/>
                  </a:schemeClr>
                </a:solidFill>
                <a:latin typeface="Arial Narrow" panose="020B0606020202030204" pitchFamily="34" charset="0"/>
              </a:rPr>
              <a:t>that</a:t>
            </a:r>
            <a:r>
              <a:rPr lang="es-ES_tradnl" altLang="en-US" sz="2000" dirty="0" smtClean="0">
                <a:solidFill>
                  <a:schemeClr val="tx1">
                    <a:lumMod val="65000"/>
                    <a:lumOff val="35000"/>
                  </a:schemeClr>
                </a:solidFill>
                <a:latin typeface="Arial Narrow" panose="020B0606020202030204" pitchFamily="34" charset="0"/>
              </a:rPr>
              <a:t> a blog </a:t>
            </a:r>
            <a:r>
              <a:rPr lang="es-ES_tradnl" altLang="en-US" sz="2000" dirty="0" err="1" smtClean="0">
                <a:solidFill>
                  <a:schemeClr val="tx1">
                    <a:lumMod val="65000"/>
                    <a:lumOff val="35000"/>
                  </a:schemeClr>
                </a:solidFill>
                <a:latin typeface="Arial Narrow" panose="020B0606020202030204" pitchFamily="34" charset="0"/>
              </a:rPr>
              <a:t>did</a:t>
            </a:r>
            <a:r>
              <a:rPr lang="es-ES_tradnl" altLang="en-US" sz="2000" dirty="0" smtClean="0">
                <a:solidFill>
                  <a:schemeClr val="tx1">
                    <a:lumMod val="65000"/>
                    <a:lumOff val="35000"/>
                  </a:schemeClr>
                </a:solidFill>
                <a:latin typeface="Arial Narrow" panose="020B0606020202030204" pitchFamily="34" charset="0"/>
              </a:rPr>
              <a:t> </a:t>
            </a:r>
            <a:r>
              <a:rPr lang="es-ES_tradnl" altLang="en-US" sz="2000" dirty="0" err="1" smtClean="0">
                <a:solidFill>
                  <a:schemeClr val="tx1">
                    <a:lumMod val="65000"/>
                    <a:lumOff val="35000"/>
                  </a:schemeClr>
                </a:solidFill>
                <a:latin typeface="Arial Narrow" panose="020B0606020202030204" pitchFamily="34" charset="0"/>
              </a:rPr>
              <a:t>not</a:t>
            </a:r>
            <a:r>
              <a:rPr lang="es-ES_tradnl" altLang="en-US" sz="2000" dirty="0" smtClean="0">
                <a:solidFill>
                  <a:schemeClr val="tx1">
                    <a:lumMod val="65000"/>
                    <a:lumOff val="35000"/>
                  </a:schemeClr>
                </a:solidFill>
                <a:latin typeface="Arial Narrow" panose="020B0606020202030204" pitchFamily="34" charset="0"/>
              </a:rPr>
              <a:t> </a:t>
            </a:r>
            <a:r>
              <a:rPr lang="es-ES_tradnl" altLang="en-US" sz="2000" dirty="0" err="1" smtClean="0">
                <a:solidFill>
                  <a:schemeClr val="tx1">
                    <a:lumMod val="65000"/>
                    <a:lumOff val="35000"/>
                  </a:schemeClr>
                </a:solidFill>
                <a:latin typeface="Arial Narrow" panose="020B0606020202030204" pitchFamily="34" charset="0"/>
              </a:rPr>
              <a:t>exist</a:t>
            </a:r>
            <a:r>
              <a:rPr lang="es-ES_tradnl" altLang="en-US" sz="2000" dirty="0" smtClean="0">
                <a:solidFill>
                  <a:schemeClr val="tx1">
                    <a:lumMod val="65000"/>
                    <a:lumOff val="35000"/>
                  </a:schemeClr>
                </a:solidFill>
                <a:latin typeface="Arial Narrow" panose="020B0606020202030204" pitchFamily="34" charset="0"/>
              </a:rPr>
              <a:t> prior to a </a:t>
            </a:r>
            <a:r>
              <a:rPr lang="es-ES_tradnl" altLang="en-US" sz="2000" dirty="0" err="1" smtClean="0">
                <a:solidFill>
                  <a:schemeClr val="tx1">
                    <a:lumMod val="65000"/>
                    <a:lumOff val="35000"/>
                  </a:schemeClr>
                </a:solidFill>
                <a:latin typeface="Arial Narrow" panose="020B0606020202030204" pitchFamily="34" charset="0"/>
              </a:rPr>
              <a:t>specific</a:t>
            </a:r>
            <a:r>
              <a:rPr lang="es-ES_tradnl" altLang="en-US" sz="2000" dirty="0" smtClean="0">
                <a:solidFill>
                  <a:schemeClr val="tx1">
                    <a:lumMod val="65000"/>
                    <a:lumOff val="35000"/>
                  </a:schemeClr>
                </a:solidFill>
                <a:latin typeface="Arial Narrow" panose="020B0606020202030204" pitchFamily="34" charset="0"/>
              </a:rPr>
              <a:t> date. </a:t>
            </a:r>
            <a:r>
              <a:rPr lang="es-ES_tradnl" altLang="en-US" sz="2000" dirty="0" err="1" smtClean="0">
                <a:solidFill>
                  <a:schemeClr val="tx1">
                    <a:lumMod val="65000"/>
                    <a:lumOff val="35000"/>
                  </a:schemeClr>
                </a:solidFill>
                <a:latin typeface="Arial Narrow" panose="020B0606020202030204" pitchFamily="34" charset="0"/>
              </a:rPr>
              <a:t>However</a:t>
            </a:r>
            <a:r>
              <a:rPr lang="es-ES_tradnl" altLang="en-US" sz="2000" dirty="0" smtClean="0">
                <a:solidFill>
                  <a:schemeClr val="tx1">
                    <a:lumMod val="65000"/>
                    <a:lumOff val="35000"/>
                  </a:schemeClr>
                </a:solidFill>
                <a:latin typeface="Arial Narrow" panose="020B0606020202030204" pitchFamily="34" charset="0"/>
              </a:rPr>
              <a:t>, </a:t>
            </a:r>
            <a:r>
              <a:rPr lang="es-ES_tradnl" altLang="en-US" sz="2000" dirty="0" err="1" smtClean="0">
                <a:solidFill>
                  <a:schemeClr val="tx1">
                    <a:lumMod val="65000"/>
                    <a:lumOff val="35000"/>
                  </a:schemeClr>
                </a:solidFill>
                <a:latin typeface="Arial Narrow" panose="020B0606020202030204" pitchFamily="34" charset="0"/>
              </a:rPr>
              <a:t>this</a:t>
            </a:r>
            <a:r>
              <a:rPr lang="es-ES_tradnl" altLang="en-US" sz="2000" dirty="0" smtClean="0">
                <a:solidFill>
                  <a:schemeClr val="tx1">
                    <a:lumMod val="65000"/>
                    <a:lumOff val="35000"/>
                  </a:schemeClr>
                </a:solidFill>
                <a:latin typeface="Arial Narrow" panose="020B0606020202030204" pitchFamily="34" charset="0"/>
              </a:rPr>
              <a:t> </a:t>
            </a:r>
            <a:r>
              <a:rPr lang="es-ES_tradnl" altLang="en-US" sz="2000" dirty="0" err="1" smtClean="0">
                <a:solidFill>
                  <a:schemeClr val="tx1">
                    <a:lumMod val="65000"/>
                    <a:lumOff val="35000"/>
                  </a:schemeClr>
                </a:solidFill>
                <a:latin typeface="Arial Narrow" panose="020B0606020202030204" pitchFamily="34" charset="0"/>
              </a:rPr>
              <a:t>decision</a:t>
            </a:r>
            <a:r>
              <a:rPr lang="es-ES_tradnl" altLang="en-US" sz="2000" dirty="0" smtClean="0">
                <a:solidFill>
                  <a:schemeClr val="tx1">
                    <a:lumMod val="65000"/>
                    <a:lumOff val="35000"/>
                  </a:schemeClr>
                </a:solidFill>
                <a:latin typeface="Arial Narrow" panose="020B0606020202030204" pitchFamily="34" charset="0"/>
              </a:rPr>
              <a:t> </a:t>
            </a:r>
            <a:r>
              <a:rPr lang="es-ES_tradnl" altLang="en-US" sz="2000" dirty="0" err="1" smtClean="0">
                <a:solidFill>
                  <a:schemeClr val="tx1">
                    <a:lumMod val="65000"/>
                    <a:lumOff val="35000"/>
                  </a:schemeClr>
                </a:solidFill>
                <a:latin typeface="Arial Narrow" panose="020B0606020202030204" pitchFamily="34" charset="0"/>
              </a:rPr>
              <a:t>is</a:t>
            </a:r>
            <a:r>
              <a:rPr lang="es-ES_tradnl" altLang="en-US" sz="2000" dirty="0" smtClean="0">
                <a:solidFill>
                  <a:schemeClr val="tx1">
                    <a:lumMod val="65000"/>
                    <a:lumOff val="35000"/>
                  </a:schemeClr>
                </a:solidFill>
                <a:latin typeface="Arial Narrow" panose="020B0606020202030204" pitchFamily="34" charset="0"/>
              </a:rPr>
              <a:t> </a:t>
            </a:r>
            <a:r>
              <a:rPr lang="es-ES_tradnl" altLang="en-US" sz="2000" dirty="0" err="1" smtClean="0">
                <a:solidFill>
                  <a:schemeClr val="tx1">
                    <a:lumMod val="65000"/>
                    <a:lumOff val="35000"/>
                  </a:schemeClr>
                </a:solidFill>
                <a:latin typeface="Arial Narrow" panose="020B0606020202030204" pitchFamily="34" charset="0"/>
              </a:rPr>
              <a:t>based</a:t>
            </a:r>
            <a:r>
              <a:rPr lang="es-ES_tradnl" altLang="en-US" sz="2000" dirty="0" smtClean="0">
                <a:solidFill>
                  <a:schemeClr val="tx1">
                    <a:lumMod val="65000"/>
                    <a:lumOff val="35000"/>
                  </a:schemeClr>
                </a:solidFill>
                <a:latin typeface="Arial Narrow" panose="020B0606020202030204" pitchFamily="34" charset="0"/>
              </a:rPr>
              <a:t> </a:t>
            </a:r>
            <a:r>
              <a:rPr lang="es-ES_tradnl" altLang="en-US" sz="2000" dirty="0" err="1" smtClean="0">
                <a:solidFill>
                  <a:schemeClr val="tx1">
                    <a:lumMod val="65000"/>
                    <a:lumOff val="35000"/>
                  </a:schemeClr>
                </a:solidFill>
                <a:latin typeface="Arial Narrow" panose="020B0606020202030204" pitchFamily="34" charset="0"/>
              </a:rPr>
              <a:t>on</a:t>
            </a:r>
            <a:r>
              <a:rPr lang="es-ES_tradnl" altLang="en-US" sz="2000" dirty="0" smtClean="0">
                <a:solidFill>
                  <a:schemeClr val="tx1">
                    <a:lumMod val="65000"/>
                    <a:lumOff val="35000"/>
                  </a:schemeClr>
                </a:solidFill>
                <a:latin typeface="Arial Narrow" panose="020B0606020202030204" pitchFamily="34" charset="0"/>
              </a:rPr>
              <a:t> </a:t>
            </a:r>
            <a:r>
              <a:rPr lang="es-ES_tradnl" altLang="en-US" sz="2000" dirty="0" err="1" smtClean="0">
                <a:solidFill>
                  <a:schemeClr val="tx1">
                    <a:lumMod val="65000"/>
                    <a:lumOff val="35000"/>
                  </a:schemeClr>
                </a:solidFill>
                <a:latin typeface="Arial Narrow" panose="020B0606020202030204" pitchFamily="34" charset="0"/>
              </a:rPr>
              <a:t>uneffective</a:t>
            </a:r>
            <a:r>
              <a:rPr lang="es-ES_tradnl" altLang="en-US" sz="2000" dirty="0" smtClean="0">
                <a:solidFill>
                  <a:schemeClr val="tx1">
                    <a:lumMod val="65000"/>
                    <a:lumOff val="35000"/>
                  </a:schemeClr>
                </a:solidFill>
                <a:latin typeface="Arial Narrow" panose="020B0606020202030204" pitchFamily="34" charset="0"/>
              </a:rPr>
              <a:t> </a:t>
            </a:r>
            <a:r>
              <a:rPr lang="es-ES_tradnl" altLang="en-US" sz="2000" dirty="0" err="1" smtClean="0">
                <a:solidFill>
                  <a:schemeClr val="tx1">
                    <a:lumMod val="65000"/>
                    <a:lumOff val="35000"/>
                  </a:schemeClr>
                </a:solidFill>
                <a:latin typeface="Arial Narrow" panose="020B0606020202030204" pitchFamily="34" charset="0"/>
              </a:rPr>
              <a:t>disclosure</a:t>
            </a:r>
            <a:r>
              <a:rPr lang="es-ES_tradnl" altLang="en-US" sz="2000" dirty="0" smtClean="0">
                <a:solidFill>
                  <a:schemeClr val="tx1">
                    <a:lumMod val="65000"/>
                    <a:lumOff val="35000"/>
                  </a:schemeClr>
                </a:solidFill>
                <a:latin typeface="Arial Narrow" panose="020B0606020202030204" pitchFamily="34" charset="0"/>
              </a:rPr>
              <a:t> </a:t>
            </a:r>
            <a:r>
              <a:rPr lang="es-ES_tradnl" altLang="en-US" sz="2000" dirty="0" err="1" smtClean="0">
                <a:solidFill>
                  <a:schemeClr val="tx1">
                    <a:lumMod val="65000"/>
                    <a:lumOff val="35000"/>
                  </a:schemeClr>
                </a:solidFill>
                <a:latin typeface="Arial Narrow" panose="020B0606020202030204" pitchFamily="34" charset="0"/>
              </a:rPr>
              <a:t>for</a:t>
            </a:r>
            <a:r>
              <a:rPr lang="es-ES_tradnl" altLang="en-US" sz="2000" dirty="0" smtClean="0">
                <a:solidFill>
                  <a:schemeClr val="tx1">
                    <a:lumMod val="65000"/>
                    <a:lumOff val="35000"/>
                  </a:schemeClr>
                </a:solidFill>
                <a:latin typeface="Arial Narrow" panose="020B0606020202030204" pitchFamily="34" charset="0"/>
              </a:rPr>
              <a:t> </a:t>
            </a:r>
            <a:r>
              <a:rPr lang="es-ES_tradnl" altLang="en-US" sz="2000" dirty="0" err="1" smtClean="0">
                <a:solidFill>
                  <a:schemeClr val="tx1">
                    <a:lumMod val="65000"/>
                    <a:lumOff val="35000"/>
                  </a:schemeClr>
                </a:solidFill>
                <a:latin typeface="Arial Narrow" panose="020B0606020202030204" pitchFamily="34" charset="0"/>
              </a:rPr>
              <a:t>other</a:t>
            </a:r>
            <a:r>
              <a:rPr lang="es-ES_tradnl" altLang="en-US" sz="2000" dirty="0" smtClean="0">
                <a:solidFill>
                  <a:schemeClr val="tx1">
                    <a:lumMod val="65000"/>
                    <a:lumOff val="35000"/>
                  </a:schemeClr>
                </a:solidFill>
                <a:latin typeface="Arial Narrow" panose="020B0606020202030204" pitchFamily="34" charset="0"/>
              </a:rPr>
              <a:t> </a:t>
            </a:r>
            <a:r>
              <a:rPr lang="es-ES_tradnl" altLang="en-US" sz="2000" dirty="0" err="1" smtClean="0">
                <a:solidFill>
                  <a:schemeClr val="tx1">
                    <a:lumMod val="65000"/>
                    <a:lumOff val="35000"/>
                  </a:schemeClr>
                </a:solidFill>
                <a:latin typeface="Arial Narrow" panose="020B0606020202030204" pitchFamily="34" charset="0"/>
              </a:rPr>
              <a:t>reasons</a:t>
            </a:r>
            <a:r>
              <a:rPr lang="es-ES_tradnl" altLang="en-US" sz="2000" dirty="0" smtClean="0">
                <a:solidFill>
                  <a:schemeClr val="tx1">
                    <a:lumMod val="65000"/>
                    <a:lumOff val="35000"/>
                  </a:schemeClr>
                </a:solidFill>
                <a:latin typeface="Arial Narrow" panose="020B0606020202030204" pitchFamily="34" charset="0"/>
              </a:rPr>
              <a:t>.</a:t>
            </a:r>
          </a:p>
          <a:p>
            <a:pPr defTabSz="457200">
              <a:lnSpc>
                <a:spcPct val="110000"/>
              </a:lnSpc>
              <a:buFontTx/>
              <a:buChar char="•"/>
            </a:pPr>
            <a:endParaRPr lang="es-ES_tradnl" altLang="en-US" sz="2000" dirty="0">
              <a:solidFill>
                <a:schemeClr val="tx1">
                  <a:lumMod val="65000"/>
                  <a:lumOff val="35000"/>
                </a:schemeClr>
              </a:solidFill>
              <a:latin typeface="Arial Narrow" panose="020B0606020202030204" pitchFamily="34" charset="0"/>
            </a:endParaRPr>
          </a:p>
          <a:p>
            <a:pPr marL="0" indent="0" defTabSz="457200">
              <a:lnSpc>
                <a:spcPct val="110000"/>
              </a:lnSpc>
              <a:buNone/>
            </a:pPr>
            <a:endParaRPr lang="es-ES_tradnl" altLang="en-US" sz="2000" dirty="0" smtClean="0">
              <a:solidFill>
                <a:schemeClr val="tx1">
                  <a:lumMod val="65000"/>
                  <a:lumOff val="35000"/>
                </a:schemeClr>
              </a:solidFill>
              <a:latin typeface="Arial Narrow" panose="020B0606020202030204" pitchFamily="34" charset="0"/>
            </a:endParaRPr>
          </a:p>
          <a:p>
            <a:pPr lvl="1" defTabSz="457200">
              <a:lnSpc>
                <a:spcPct val="110000"/>
              </a:lnSpc>
              <a:buFontTx/>
              <a:buChar char="•"/>
            </a:pPr>
            <a:endParaRPr lang="en-US" altLang="en-US" sz="1600" dirty="0">
              <a:solidFill>
                <a:schemeClr val="tx1">
                  <a:lumMod val="65000"/>
                  <a:lumOff val="35000"/>
                </a:schemeClr>
              </a:solidFill>
              <a:latin typeface="Arial Narrow" panose="020B0606020202030204" pitchFamily="34" charset="0"/>
            </a:endParaRPr>
          </a:p>
        </p:txBody>
      </p:sp>
      <p:sp>
        <p:nvSpPr>
          <p:cNvPr id="2" name="Title 1"/>
          <p:cNvSpPr>
            <a:spLocks noGrp="1"/>
          </p:cNvSpPr>
          <p:nvPr>
            <p:ph type="title" idx="4294967295"/>
          </p:nvPr>
        </p:nvSpPr>
        <p:spPr>
          <a:xfrm>
            <a:off x="676395" y="1149668"/>
            <a:ext cx="7992888" cy="352425"/>
          </a:xfrm>
        </p:spPr>
        <p:txBody>
          <a:bodyPr anchor="t">
            <a:normAutofit fontScale="90000"/>
          </a:bodyPr>
          <a:lstStyle/>
          <a:p>
            <a:pPr algn="l" defTabSz="457200"/>
            <a:r>
              <a:rPr lang="en-GB" sz="2400" b="1" dirty="0" smtClean="0">
                <a:solidFill>
                  <a:schemeClr val="bg1"/>
                </a:solidFill>
                <a:latin typeface="Arial Narrow" pitchFamily="34" charset="0"/>
                <a:ea typeface="+mn-ea"/>
                <a:cs typeface="+mn-cs"/>
              </a:rPr>
              <a:t>CASE-LAW FROM THE EUIPO BOARD OF APPEAL</a:t>
            </a:r>
            <a:endParaRPr lang="en-GB" sz="2400" b="1" dirty="0">
              <a:solidFill>
                <a:schemeClr val="bg1"/>
              </a:solidFill>
              <a:latin typeface="Arial Narrow" pitchFamily="34" charset="0"/>
              <a:ea typeface="+mn-ea"/>
              <a:cs typeface="+mn-cs"/>
            </a:endParaRPr>
          </a:p>
        </p:txBody>
      </p:sp>
    </p:spTree>
    <p:extLst>
      <p:ext uri="{BB962C8B-B14F-4D97-AF65-F5344CB8AC3E}">
        <p14:creationId xmlns:p14="http://schemas.microsoft.com/office/powerpoint/2010/main" val="2698172560"/>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p:cNvSpPr>
          <p:nvPr/>
        </p:nvSpPr>
        <p:spPr bwMode="auto">
          <a:xfrm>
            <a:off x="676394" y="1111700"/>
            <a:ext cx="8030279" cy="428363"/>
          </a:xfrm>
          <a:prstGeom prst="rect">
            <a:avLst/>
          </a:prstGeom>
          <a:solidFill>
            <a:srgbClr val="2A5494"/>
          </a:solidFill>
          <a:ln>
            <a:noFill/>
          </a:ln>
          <a:extLst>
            <a:ext uri="{91240B29-F687-4F45-9708-019B960494DF}">
              <a14:hiddenLine xmlns:a14="http://schemas.microsoft.com/office/drawing/2010/main" w="12700">
                <a:solidFill>
                  <a:schemeClr val="tx1"/>
                </a:solidFill>
                <a:miter lim="800000"/>
                <a:headEnd/>
                <a:tailEnd/>
              </a14:hiddenLine>
            </a:ext>
          </a:extLst>
        </p:spPr>
        <p:txBody>
          <a:bodyPr lIns="0" tIns="0" rIns="0" bIns="0"/>
          <a:lstStyle/>
          <a:p>
            <a:endParaRPr lang="en-IE" dirty="0">
              <a:latin typeface="Arial Narrow" pitchFamily="34" charset="0"/>
            </a:endParaRPr>
          </a:p>
        </p:txBody>
      </p:sp>
      <p:sp>
        <p:nvSpPr>
          <p:cNvPr id="4" name="Content Placeholder 3"/>
          <p:cNvSpPr>
            <a:spLocks noGrp="1"/>
          </p:cNvSpPr>
          <p:nvPr>
            <p:ph/>
          </p:nvPr>
        </p:nvSpPr>
        <p:spPr>
          <a:xfrm>
            <a:off x="676394" y="1838326"/>
            <a:ext cx="7992888" cy="4572000"/>
          </a:xfrm>
        </p:spPr>
        <p:txBody>
          <a:bodyPr>
            <a:noAutofit/>
          </a:bodyPr>
          <a:lstStyle/>
          <a:p>
            <a:pPr defTabSz="457200">
              <a:lnSpc>
                <a:spcPct val="110000"/>
              </a:lnSpc>
              <a:buFontTx/>
              <a:buChar char="•"/>
            </a:pPr>
            <a:r>
              <a:rPr lang="es-ES_tradnl" altLang="en-US" sz="2000" dirty="0" smtClean="0">
                <a:solidFill>
                  <a:schemeClr val="tx1">
                    <a:lumMod val="65000"/>
                    <a:lumOff val="35000"/>
                  </a:schemeClr>
                </a:solidFill>
                <a:latin typeface="Arial Narrow" panose="020B0606020202030204" pitchFamily="34" charset="0"/>
              </a:rPr>
              <a:t>R </a:t>
            </a:r>
            <a:r>
              <a:rPr lang="es-ES_tradnl" altLang="en-US" sz="2000" dirty="0">
                <a:solidFill>
                  <a:schemeClr val="tx1">
                    <a:lumMod val="65000"/>
                    <a:lumOff val="35000"/>
                  </a:schemeClr>
                </a:solidFill>
                <a:latin typeface="Arial Narrow" panose="020B0606020202030204" pitchFamily="34" charset="0"/>
              </a:rPr>
              <a:t>2112/2015-3 - </a:t>
            </a:r>
            <a:r>
              <a:rPr lang="es-ES_tradnl" altLang="en-US" sz="2000" dirty="0" err="1">
                <a:solidFill>
                  <a:schemeClr val="tx1">
                    <a:lumMod val="65000"/>
                    <a:lumOff val="35000"/>
                  </a:schemeClr>
                </a:solidFill>
                <a:latin typeface="Arial Narrow" panose="020B0606020202030204" pitchFamily="34" charset="0"/>
              </a:rPr>
              <a:t>Spülungen</a:t>
            </a:r>
            <a:r>
              <a:rPr lang="es-ES_tradnl" altLang="en-US" sz="2000" dirty="0">
                <a:solidFill>
                  <a:schemeClr val="tx1">
                    <a:lumMod val="65000"/>
                    <a:lumOff val="35000"/>
                  </a:schemeClr>
                </a:solidFill>
                <a:latin typeface="Arial Narrow" panose="020B0606020202030204" pitchFamily="34" charset="0"/>
              </a:rPr>
              <a:t> </a:t>
            </a:r>
            <a:r>
              <a:rPr lang="es-ES_tradnl" altLang="en-US" sz="2000" dirty="0" err="1">
                <a:solidFill>
                  <a:schemeClr val="tx1">
                    <a:lumMod val="65000"/>
                    <a:lumOff val="35000"/>
                  </a:schemeClr>
                </a:solidFill>
                <a:latin typeface="Arial Narrow" panose="020B0606020202030204" pitchFamily="34" charset="0"/>
              </a:rPr>
              <a:t>für</a:t>
            </a:r>
            <a:r>
              <a:rPr lang="es-ES_tradnl" altLang="en-US" sz="2000" dirty="0">
                <a:solidFill>
                  <a:schemeClr val="tx1">
                    <a:lumMod val="65000"/>
                    <a:lumOff val="35000"/>
                  </a:schemeClr>
                </a:solidFill>
                <a:latin typeface="Arial Narrow" panose="020B0606020202030204" pitchFamily="34" charset="0"/>
              </a:rPr>
              <a:t> W.C. (</a:t>
            </a:r>
            <a:r>
              <a:rPr lang="es-ES_tradnl" altLang="en-US" sz="2000" dirty="0" err="1">
                <a:solidFill>
                  <a:schemeClr val="tx1">
                    <a:lumMod val="65000"/>
                    <a:lumOff val="35000"/>
                  </a:schemeClr>
                </a:solidFill>
                <a:latin typeface="Arial Narrow" panose="020B0606020202030204" pitchFamily="34" charset="0"/>
              </a:rPr>
              <a:t>Wasser</a:t>
            </a:r>
            <a:r>
              <a:rPr lang="es-ES_tradnl" altLang="en-US" sz="2000" dirty="0">
                <a:solidFill>
                  <a:schemeClr val="tx1">
                    <a:lumMod val="65000"/>
                    <a:lumOff val="35000"/>
                  </a:schemeClr>
                </a:solidFill>
                <a:latin typeface="Arial Narrow" panose="020B0606020202030204" pitchFamily="34" charset="0"/>
              </a:rPr>
              <a:t>- </a:t>
            </a:r>
            <a:r>
              <a:rPr lang="es-ES_tradnl" altLang="en-US" sz="2000" dirty="0" smtClean="0">
                <a:solidFill>
                  <a:schemeClr val="tx1">
                    <a:lumMod val="65000"/>
                    <a:lumOff val="35000"/>
                  </a:schemeClr>
                </a:solidFill>
                <a:latin typeface="Arial Narrow" panose="020B0606020202030204" pitchFamily="34" charset="0"/>
              </a:rPr>
              <a:t>)</a:t>
            </a:r>
          </a:p>
          <a:p>
            <a:pPr defTabSz="457200">
              <a:lnSpc>
                <a:spcPct val="110000"/>
              </a:lnSpc>
              <a:buFontTx/>
              <a:buChar char="•"/>
            </a:pPr>
            <a:r>
              <a:rPr lang="en-IE" altLang="en-US" sz="2000" dirty="0" smtClean="0">
                <a:solidFill>
                  <a:schemeClr val="tx1">
                    <a:lumMod val="65000"/>
                    <a:lumOff val="35000"/>
                  </a:schemeClr>
                </a:solidFill>
                <a:latin typeface="Arial Narrow" panose="020B0606020202030204" pitchFamily="34" charset="0"/>
              </a:rPr>
              <a:t>‘mere </a:t>
            </a:r>
            <a:r>
              <a:rPr lang="en-IE" altLang="en-US" sz="2000" dirty="0">
                <a:solidFill>
                  <a:schemeClr val="tx1">
                    <a:lumMod val="65000"/>
                    <a:lumOff val="35000"/>
                  </a:schemeClr>
                </a:solidFill>
                <a:latin typeface="Arial Narrow" panose="020B0606020202030204" pitchFamily="34" charset="0"/>
              </a:rPr>
              <a:t>screenshots of the </a:t>
            </a:r>
            <a:r>
              <a:rPr lang="en-IE" altLang="en-US" sz="2000" dirty="0" err="1">
                <a:solidFill>
                  <a:schemeClr val="tx1">
                    <a:lumMod val="65000"/>
                    <a:lumOff val="35000"/>
                  </a:schemeClr>
                </a:solidFill>
                <a:latin typeface="Arial Narrow" panose="020B0606020202030204" pitchFamily="34" charset="0"/>
              </a:rPr>
              <a:t>Wayback</a:t>
            </a:r>
            <a:r>
              <a:rPr lang="en-IE" altLang="en-US" sz="2000" dirty="0">
                <a:solidFill>
                  <a:schemeClr val="tx1">
                    <a:lumMod val="65000"/>
                    <a:lumOff val="35000"/>
                  </a:schemeClr>
                </a:solidFill>
                <a:latin typeface="Arial Narrow" panose="020B0606020202030204" pitchFamily="34" charset="0"/>
              </a:rPr>
              <a:t> Machine without any supplementary documents as evidence of disclosure are generally not sufficient, since they do not show the context in which the publication was made and therefore also do not permit any statements to be made as to whether they could have become known to the relevant public in the normal course of </a:t>
            </a:r>
            <a:r>
              <a:rPr lang="en-IE" altLang="en-US" sz="2000" dirty="0" smtClean="0">
                <a:solidFill>
                  <a:schemeClr val="tx1">
                    <a:lumMod val="65000"/>
                    <a:lumOff val="35000"/>
                  </a:schemeClr>
                </a:solidFill>
                <a:latin typeface="Arial Narrow" panose="020B0606020202030204" pitchFamily="34" charset="0"/>
              </a:rPr>
              <a:t>business.’</a:t>
            </a:r>
            <a:endParaRPr lang="es-ES_tradnl" altLang="en-US" sz="2000" dirty="0">
              <a:solidFill>
                <a:schemeClr val="tx1">
                  <a:lumMod val="65000"/>
                  <a:lumOff val="35000"/>
                </a:schemeClr>
              </a:solidFill>
              <a:latin typeface="Arial Narrow" panose="020B0606020202030204" pitchFamily="34" charset="0"/>
            </a:endParaRPr>
          </a:p>
          <a:p>
            <a:pPr defTabSz="457200">
              <a:lnSpc>
                <a:spcPct val="110000"/>
              </a:lnSpc>
              <a:buFontTx/>
              <a:buChar char="•"/>
            </a:pPr>
            <a:endParaRPr lang="es-ES_tradnl" altLang="en-US" sz="2000" dirty="0" smtClean="0">
              <a:solidFill>
                <a:schemeClr val="tx1">
                  <a:lumMod val="65000"/>
                  <a:lumOff val="35000"/>
                </a:schemeClr>
              </a:solidFill>
              <a:latin typeface="Arial Narrow" panose="020B0606020202030204" pitchFamily="34" charset="0"/>
            </a:endParaRPr>
          </a:p>
          <a:p>
            <a:pPr lvl="1" defTabSz="457200">
              <a:lnSpc>
                <a:spcPct val="110000"/>
              </a:lnSpc>
              <a:buFontTx/>
              <a:buChar char="•"/>
            </a:pPr>
            <a:endParaRPr lang="en-US" altLang="en-US" sz="1600" dirty="0">
              <a:solidFill>
                <a:schemeClr val="tx1">
                  <a:lumMod val="65000"/>
                  <a:lumOff val="35000"/>
                </a:schemeClr>
              </a:solidFill>
              <a:latin typeface="Arial Narrow" panose="020B0606020202030204" pitchFamily="34" charset="0"/>
            </a:endParaRPr>
          </a:p>
        </p:txBody>
      </p:sp>
      <p:sp>
        <p:nvSpPr>
          <p:cNvPr id="2" name="Title 1"/>
          <p:cNvSpPr>
            <a:spLocks noGrp="1"/>
          </p:cNvSpPr>
          <p:nvPr>
            <p:ph type="title" idx="4294967295"/>
          </p:nvPr>
        </p:nvSpPr>
        <p:spPr>
          <a:xfrm>
            <a:off x="676395" y="1149668"/>
            <a:ext cx="7992888" cy="352425"/>
          </a:xfrm>
        </p:spPr>
        <p:txBody>
          <a:bodyPr anchor="t">
            <a:normAutofit fontScale="90000"/>
          </a:bodyPr>
          <a:lstStyle/>
          <a:p>
            <a:pPr algn="l" defTabSz="457200"/>
            <a:r>
              <a:rPr lang="en-GB" sz="2400" b="1" dirty="0" smtClean="0">
                <a:solidFill>
                  <a:schemeClr val="bg1"/>
                </a:solidFill>
                <a:latin typeface="Arial Narrow" pitchFamily="34" charset="0"/>
                <a:ea typeface="+mn-ea"/>
                <a:cs typeface="+mn-cs"/>
              </a:rPr>
              <a:t>CASE-LAW FROM THE EUIPO BOARD OF APPEAL</a:t>
            </a:r>
            <a:endParaRPr lang="en-GB" sz="2400" b="1" dirty="0">
              <a:solidFill>
                <a:schemeClr val="bg1"/>
              </a:solidFill>
              <a:latin typeface="Arial Narrow" pitchFamily="34" charset="0"/>
              <a:ea typeface="+mn-ea"/>
              <a:cs typeface="+mn-cs"/>
            </a:endParaRPr>
          </a:p>
        </p:txBody>
      </p:sp>
    </p:spTree>
    <p:extLst>
      <p:ext uri="{BB962C8B-B14F-4D97-AF65-F5344CB8AC3E}">
        <p14:creationId xmlns:p14="http://schemas.microsoft.com/office/powerpoint/2010/main" val="2814157839"/>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0088448"/>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EUIPO-PPT-4 3-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EUIPO-PPT-4 3-EN</Template>
  <TotalTime>1323</TotalTime>
  <Words>1003</Words>
  <Application>Microsoft Office PowerPoint</Application>
  <PresentationFormat>On-screen Show (4:3)</PresentationFormat>
  <Paragraphs>42</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EUIPO-PPT-4 3-EN</vt:lpstr>
      <vt:lpstr>  Disclosure of designs under the CDR  </vt:lpstr>
      <vt:lpstr>DISCLOSURE UNDER THE CDR AND CDIR</vt:lpstr>
      <vt:lpstr>THE BASIC RULES BASED ON T-450/08 ‘PHIALS’</vt:lpstr>
      <vt:lpstr>WHAT IS THE WAYBACK MACHINE?</vt:lpstr>
      <vt:lpstr>WHAT IS THE WAYBACK MACHINE?</vt:lpstr>
      <vt:lpstr>CASE-LAW FROM THE EUIPO BOARD OF APPEAL</vt:lpstr>
      <vt:lpstr>CASE-LAW FROM THE EUIPO BOARD OF APPEAL</vt:lpstr>
      <vt:lpstr>CASE-LAW FROM THE EUIPO BOARD OF APPEAL</vt:lpstr>
      <vt:lpstr>PowerPoint Presentation</vt:lpstr>
    </vt:vector>
  </TitlesOfParts>
  <Company>EUIPO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dc:title>
  <dc:creator>LACORT Juan</dc:creator>
  <cp:lastModifiedBy>MCDONALD Ruth</cp:lastModifiedBy>
  <cp:revision>69</cp:revision>
  <cp:lastPrinted>2016-09-19T10:21:55Z</cp:lastPrinted>
  <dcterms:created xsi:type="dcterms:W3CDTF">2016-05-02T09:53:35Z</dcterms:created>
  <dcterms:modified xsi:type="dcterms:W3CDTF">2017-08-14T08:48:10Z</dcterms:modified>
</cp:coreProperties>
</file>